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0"/>
  </p:notesMasterIdLst>
  <p:sldIdLst>
    <p:sldId id="398" r:id="rId3"/>
    <p:sldId id="399" r:id="rId4"/>
    <p:sldId id="400" r:id="rId5"/>
    <p:sldId id="814" r:id="rId6"/>
    <p:sldId id="813" r:id="rId7"/>
    <p:sldId id="815" r:id="rId8"/>
    <p:sldId id="2771" r:id="rId9"/>
    <p:sldId id="818" r:id="rId10"/>
    <p:sldId id="820" r:id="rId11"/>
    <p:sldId id="819" r:id="rId12"/>
    <p:sldId id="821" r:id="rId13"/>
    <p:sldId id="822" r:id="rId14"/>
    <p:sldId id="823" r:id="rId15"/>
    <p:sldId id="2772" r:id="rId16"/>
    <p:sldId id="2773" r:id="rId17"/>
    <p:sldId id="829" r:id="rId18"/>
    <p:sldId id="2774" r:id="rId19"/>
    <p:sldId id="830" r:id="rId20"/>
    <p:sldId id="824" r:id="rId21"/>
    <p:sldId id="2776" r:id="rId22"/>
    <p:sldId id="825" r:id="rId23"/>
    <p:sldId id="826" r:id="rId24"/>
    <p:sldId id="827" r:id="rId25"/>
    <p:sldId id="828" r:id="rId26"/>
    <p:sldId id="2777" r:id="rId27"/>
    <p:sldId id="2778" r:id="rId28"/>
    <p:sldId id="812" r:id="rId29"/>
  </p:sldIdLst>
  <p:sldSz cx="9144000" cy="6858000" type="screen4x3"/>
  <p:notesSz cx="6858000" cy="9144000"/>
  <p:custDataLst>
    <p:tags r:id="rId31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C000"/>
    <a:srgbClr val="A5A5A5"/>
    <a:srgbClr val="ED7D31"/>
    <a:srgbClr val="4472C4"/>
    <a:srgbClr val="70AD47"/>
    <a:srgbClr val="616161"/>
    <a:srgbClr val="002060"/>
    <a:srgbClr val="ED265B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3977" autoAdjust="0"/>
  </p:normalViewPr>
  <p:slideViewPr>
    <p:cSldViewPr>
      <p:cViewPr varScale="1">
        <p:scale>
          <a:sx n="96" d="100"/>
          <a:sy n="96" d="100"/>
        </p:scale>
        <p:origin x="207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25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377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8985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6245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149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715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4700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207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307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00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55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32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897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501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634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8612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132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76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9611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45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643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49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27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90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0151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08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14/06/2023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14/06/2023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14/06/2023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14/06/2023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14/06/2023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14/06/2023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53/iri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chive.ics.uci.edu/dataset/15/breast+cancer+wisconsin+origina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asedosdados.org/" TargetMode="External"/><Relationship Id="rId5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www.kagg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8ED59-CC46-7921-F7FE-CCE0813DF7DE}"/>
              </a:ext>
            </a:extLst>
          </p:cNvPr>
          <p:cNvSpPr/>
          <p:nvPr/>
        </p:nvSpPr>
        <p:spPr>
          <a:xfrm>
            <a:off x="539552" y="1412776"/>
            <a:ext cx="8136904" cy="792088"/>
          </a:xfrm>
          <a:prstGeom prst="rect">
            <a:avLst/>
          </a:prstGeom>
          <a:solidFill>
            <a:srgbClr val="ED26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Dataset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957DAEC-0E53-9801-2A71-F82B47D1B1CB}"/>
              </a:ext>
            </a:extLst>
          </p:cNvPr>
          <p:cNvGrpSpPr/>
          <p:nvPr/>
        </p:nvGrpSpPr>
        <p:grpSpPr>
          <a:xfrm>
            <a:off x="539552" y="2960948"/>
            <a:ext cx="8136904" cy="792088"/>
            <a:chOff x="611560" y="2636912"/>
            <a:chExt cx="8136904" cy="79208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76B3109-E1A3-1AD9-EB01-BAC1F1430C42}"/>
                </a:ext>
              </a:extLst>
            </p:cNvPr>
            <p:cNvSpPr/>
            <p:nvPr/>
          </p:nvSpPr>
          <p:spPr>
            <a:xfrm>
              <a:off x="611560" y="2636912"/>
              <a:ext cx="5688632" cy="79208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Treino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2CB3BFA-6328-3E72-145F-B6762EC09F7D}"/>
                </a:ext>
              </a:extLst>
            </p:cNvPr>
            <p:cNvSpPr/>
            <p:nvPr/>
          </p:nvSpPr>
          <p:spPr>
            <a:xfrm>
              <a:off x="6300192" y="2636912"/>
              <a:ext cx="2448272" cy="79208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25F9295-D233-ED70-D659-50E9643B1715}"/>
              </a:ext>
            </a:extLst>
          </p:cNvPr>
          <p:cNvGrpSpPr/>
          <p:nvPr/>
        </p:nvGrpSpPr>
        <p:grpSpPr>
          <a:xfrm>
            <a:off x="544826" y="4509120"/>
            <a:ext cx="5683358" cy="792088"/>
            <a:chOff x="544826" y="4293096"/>
            <a:chExt cx="5683358" cy="792088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C8898BA-BA86-0652-816D-136F4277C00F}"/>
                </a:ext>
              </a:extLst>
            </p:cNvPr>
            <p:cNvSpPr/>
            <p:nvPr/>
          </p:nvSpPr>
          <p:spPr>
            <a:xfrm>
              <a:off x="544826" y="4293096"/>
              <a:ext cx="4387214" cy="79208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Treino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5E9B410-FBD3-A58C-0254-D7424D261D20}"/>
                </a:ext>
              </a:extLst>
            </p:cNvPr>
            <p:cNvSpPr/>
            <p:nvPr/>
          </p:nvSpPr>
          <p:spPr>
            <a:xfrm>
              <a:off x="4932040" y="4293096"/>
              <a:ext cx="1296144" cy="7920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Validação</a:t>
              </a:r>
            </a:p>
          </p:txBody>
        </p:sp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22F18669-AC43-8E77-3527-6AD474D04E8B}"/>
              </a:ext>
            </a:extLst>
          </p:cNvPr>
          <p:cNvSpPr/>
          <p:nvPr/>
        </p:nvSpPr>
        <p:spPr>
          <a:xfrm>
            <a:off x="2843808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E52F5EF-CBAC-DA69-2BFF-4DB063251F09}"/>
              </a:ext>
            </a:extLst>
          </p:cNvPr>
          <p:cNvSpPr/>
          <p:nvPr/>
        </p:nvSpPr>
        <p:spPr>
          <a:xfrm>
            <a:off x="2843808" y="3789040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21327EE-5002-AF52-E7A8-A863C84EAB2B}"/>
              </a:ext>
            </a:extLst>
          </p:cNvPr>
          <p:cNvSpPr/>
          <p:nvPr/>
        </p:nvSpPr>
        <p:spPr>
          <a:xfrm>
            <a:off x="7200292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FE87A8E3-CF43-2399-CCC3-D2BDB933CD4C}"/>
              </a:ext>
            </a:extLst>
          </p:cNvPr>
          <p:cNvSpPr/>
          <p:nvPr/>
        </p:nvSpPr>
        <p:spPr>
          <a:xfrm>
            <a:off x="5364088" y="3789040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1D7B594-A53E-8A81-3591-C3D9FA992D4B}"/>
              </a:ext>
            </a:extLst>
          </p:cNvPr>
          <p:cNvSpPr txBox="1"/>
          <p:nvPr/>
        </p:nvSpPr>
        <p:spPr>
          <a:xfrm>
            <a:off x="2915816" y="5526290"/>
            <a:ext cx="576064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Gotham HTF Light"/>
                <a:cs typeface="Gotham HTF Light"/>
              </a:rPr>
              <a:t>Mas será que é a melhor forma separação dos dados para todos os modelos?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EA015D2-C720-A21F-3383-42F20B182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920048"/>
            <a:ext cx="1723103" cy="17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9492A5-1DD7-9616-4775-FB01658D63AD}"/>
              </a:ext>
            </a:extLst>
          </p:cNvPr>
          <p:cNvSpPr txBox="1"/>
          <p:nvPr/>
        </p:nvSpPr>
        <p:spPr>
          <a:xfrm>
            <a:off x="351643" y="908720"/>
            <a:ext cx="55165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Depende...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6A39179-8E0C-136E-06C6-31ABDFF5B1DF}"/>
              </a:ext>
            </a:extLst>
          </p:cNvPr>
          <p:cNvSpPr txBox="1"/>
          <p:nvPr/>
        </p:nvSpPr>
        <p:spPr>
          <a:xfrm>
            <a:off x="492093" y="2252020"/>
            <a:ext cx="2237715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Funciona muito bem quando temos uma grande quantidade dados...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CCCA5C9-3E16-0228-8FDD-BDE0CC86CDB4}"/>
              </a:ext>
            </a:extLst>
          </p:cNvPr>
          <p:cNvSpPr txBox="1"/>
          <p:nvPr/>
        </p:nvSpPr>
        <p:spPr>
          <a:xfrm>
            <a:off x="5440507" y="4079664"/>
            <a:ext cx="3506172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... Mas quando temos um </a:t>
            </a:r>
            <a:r>
              <a:rPr lang="pt-BR" sz="1600" dirty="0" err="1">
                <a:latin typeface="Gotham HTF Light"/>
                <a:cs typeface="Gotham HTF Light"/>
              </a:rPr>
              <a:t>dataset</a:t>
            </a:r>
            <a:r>
              <a:rPr lang="pt-BR" sz="1600" dirty="0">
                <a:latin typeface="Gotham HTF Light"/>
                <a:cs typeface="Gotham HTF Light"/>
              </a:rPr>
              <a:t> pequeno, podemos pegar dados de treino e teste muito parecidos, criando um viés no modelo, que pode resultar em uma variância muito grande com dados de produção.</a:t>
            </a: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id="{67785580-F3CE-1D47-27B8-5AB3464E1B88}"/>
              </a:ext>
            </a:extLst>
          </p:cNvPr>
          <p:cNvGrpSpPr/>
          <p:nvPr/>
        </p:nvGrpSpPr>
        <p:grpSpPr>
          <a:xfrm>
            <a:off x="2776968" y="2440350"/>
            <a:ext cx="3590064" cy="2417488"/>
            <a:chOff x="3702624" y="1817341"/>
            <a:chExt cx="4786752" cy="3223317"/>
          </a:xfrm>
          <a:solidFill>
            <a:srgbClr val="D9D9D9"/>
          </a:solidFill>
        </p:grpSpPr>
        <p:cxnSp>
          <p:nvCxnSpPr>
            <p:cNvPr id="26" name="Straight Connector 12">
              <a:extLst>
                <a:ext uri="{FF2B5EF4-FFF2-40B4-BE49-F238E27FC236}">
                  <a16:creationId xmlns:a16="http://schemas.microsoft.com/office/drawing/2014/main" id="{46B29F39-DA64-B79B-0F0D-B3D8086CD3AB}"/>
                </a:ext>
              </a:extLst>
            </p:cNvPr>
            <p:cNvCxnSpPr>
              <a:stCxn id="33" idx="3"/>
            </p:cNvCxnSpPr>
            <p:nvPr/>
          </p:nvCxnSpPr>
          <p:spPr>
            <a:xfrm flipH="1">
              <a:off x="7109693" y="2564987"/>
              <a:ext cx="547214" cy="984644"/>
            </a:xfrm>
            <a:prstGeom prst="lin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3">
              <a:extLst>
                <a:ext uri="{FF2B5EF4-FFF2-40B4-BE49-F238E27FC236}">
                  <a16:creationId xmlns:a16="http://schemas.microsoft.com/office/drawing/2014/main" id="{9CB63364-852C-76BB-448C-D1F822D49601}"/>
                </a:ext>
              </a:extLst>
            </p:cNvPr>
            <p:cNvCxnSpPr>
              <a:stCxn id="33" idx="5"/>
            </p:cNvCxnSpPr>
            <p:nvPr/>
          </p:nvCxnSpPr>
          <p:spPr>
            <a:xfrm>
              <a:off x="7762627" y="2564987"/>
              <a:ext cx="547215" cy="984644"/>
            </a:xfrm>
            <a:prstGeom prst="lin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9">
              <a:extLst>
                <a:ext uri="{FF2B5EF4-FFF2-40B4-BE49-F238E27FC236}">
                  <a16:creationId xmlns:a16="http://schemas.microsoft.com/office/drawing/2014/main" id="{C14A8864-D5DE-1124-09C1-104E2C0102AC}"/>
                </a:ext>
              </a:extLst>
            </p:cNvPr>
            <p:cNvCxnSpPr>
              <a:stCxn id="32" idx="5"/>
            </p:cNvCxnSpPr>
            <p:nvPr/>
          </p:nvCxnSpPr>
          <p:spPr>
            <a:xfrm>
              <a:off x="4535093" y="1944957"/>
              <a:ext cx="547215" cy="984644"/>
            </a:xfrm>
            <a:prstGeom prst="lin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FA8ED333-8A4D-880B-73B7-5A4210E44F77}"/>
                </a:ext>
              </a:extLst>
            </p:cNvPr>
            <p:cNvSpPr/>
            <p:nvPr/>
          </p:nvSpPr>
          <p:spPr>
            <a:xfrm>
              <a:off x="5501408" y="4583458"/>
              <a:ext cx="933450" cy="457200"/>
            </a:xfrm>
            <a:prstGeom prst="ellips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oid 3">
              <a:extLst>
                <a:ext uri="{FF2B5EF4-FFF2-40B4-BE49-F238E27FC236}">
                  <a16:creationId xmlns:a16="http://schemas.microsoft.com/office/drawing/2014/main" id="{040B8E11-3EDC-08C7-414E-2BE4F13957E7}"/>
                </a:ext>
              </a:extLst>
            </p:cNvPr>
            <p:cNvSpPr/>
            <p:nvPr/>
          </p:nvSpPr>
          <p:spPr>
            <a:xfrm flipV="1">
              <a:off x="3702624" y="2900458"/>
              <a:ext cx="1559218" cy="165600"/>
            </a:xfrm>
            <a:prstGeom prst="trapezoid">
              <a:avLst>
                <a:gd name="adj" fmla="val 73572"/>
              </a:avLst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rapezoid 4">
              <a:extLst>
                <a:ext uri="{FF2B5EF4-FFF2-40B4-BE49-F238E27FC236}">
                  <a16:creationId xmlns:a16="http://schemas.microsoft.com/office/drawing/2014/main" id="{028D65F9-B8E5-6C36-EC4C-93DE4DCA530F}"/>
                </a:ext>
              </a:extLst>
            </p:cNvPr>
            <p:cNvSpPr/>
            <p:nvPr/>
          </p:nvSpPr>
          <p:spPr>
            <a:xfrm flipV="1">
              <a:off x="6930158" y="3520488"/>
              <a:ext cx="1559218" cy="165600"/>
            </a:xfrm>
            <a:prstGeom prst="trapezoid">
              <a:avLst>
                <a:gd name="adj" fmla="val 73572"/>
              </a:avLst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5">
              <a:extLst>
                <a:ext uri="{FF2B5EF4-FFF2-40B4-BE49-F238E27FC236}">
                  <a16:creationId xmlns:a16="http://schemas.microsoft.com/office/drawing/2014/main" id="{BA1D26F6-046E-981E-34C4-2D42F9D66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7477" y="1817341"/>
              <a:ext cx="149512" cy="149512"/>
            </a:xfrm>
            <a:prstGeom prst="ellips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AF2304D0-82AE-7B60-C7D7-5E1BE94F4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5011" y="2437371"/>
              <a:ext cx="149512" cy="149512"/>
            </a:xfrm>
            <a:prstGeom prst="ellips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85239748-DE76-E68A-ADCC-C1D483DB439F}"/>
                </a:ext>
              </a:extLst>
            </p:cNvPr>
            <p:cNvCxnSpPr>
              <a:stCxn id="32" idx="3"/>
            </p:cNvCxnSpPr>
            <p:nvPr/>
          </p:nvCxnSpPr>
          <p:spPr>
            <a:xfrm flipH="1">
              <a:off x="3882159" y="1944957"/>
              <a:ext cx="547214" cy="955501"/>
            </a:xfrm>
            <a:prstGeom prst="lin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9">
              <a:extLst>
                <a:ext uri="{FF2B5EF4-FFF2-40B4-BE49-F238E27FC236}">
                  <a16:creationId xmlns:a16="http://schemas.microsoft.com/office/drawing/2014/main" id="{65CFEB2F-4C83-3374-CD12-222500805032}"/>
                </a:ext>
              </a:extLst>
            </p:cNvPr>
            <p:cNvCxnSpPr>
              <a:stCxn id="32" idx="6"/>
              <a:endCxn id="33" idx="1"/>
            </p:cNvCxnSpPr>
            <p:nvPr/>
          </p:nvCxnSpPr>
          <p:spPr>
            <a:xfrm>
              <a:off x="4556989" y="1892097"/>
              <a:ext cx="3099918" cy="567170"/>
            </a:xfrm>
            <a:prstGeom prst="lin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sosceles Triangle 23">
              <a:extLst>
                <a:ext uri="{FF2B5EF4-FFF2-40B4-BE49-F238E27FC236}">
                  <a16:creationId xmlns:a16="http://schemas.microsoft.com/office/drawing/2014/main" id="{B197D793-783D-6680-D41A-AC906439AEFB}"/>
                </a:ext>
              </a:extLst>
            </p:cNvPr>
            <p:cNvSpPr/>
            <p:nvPr/>
          </p:nvSpPr>
          <p:spPr>
            <a:xfrm>
              <a:off x="5901458" y="2145058"/>
              <a:ext cx="133350" cy="2647950"/>
            </a:xfrm>
            <a:prstGeom prst="triangl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26">
              <a:extLst>
                <a:ext uri="{FF2B5EF4-FFF2-40B4-BE49-F238E27FC236}">
                  <a16:creationId xmlns:a16="http://schemas.microsoft.com/office/drawing/2014/main" id="{A2245DA5-26C7-65C2-F544-B77BED342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5296" y="2100926"/>
              <a:ext cx="149512" cy="149512"/>
            </a:xfrm>
            <a:prstGeom prst="ellipse">
              <a:avLst/>
            </a:prstGeom>
            <a:grpFill/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Rectangle 11">
            <a:extLst>
              <a:ext uri="{FF2B5EF4-FFF2-40B4-BE49-F238E27FC236}">
                <a16:creationId xmlns:a16="http://schemas.microsoft.com/office/drawing/2014/main" id="{67B3CCAC-D1A1-C903-AC1B-67EBF71BE5F0}"/>
              </a:ext>
            </a:extLst>
          </p:cNvPr>
          <p:cNvSpPr>
            <a:spLocks noChangeAspect="1"/>
          </p:cNvSpPr>
          <p:nvPr/>
        </p:nvSpPr>
        <p:spPr>
          <a:xfrm>
            <a:off x="3164869" y="2914437"/>
            <a:ext cx="338251" cy="3382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630F712E-7A1C-B80A-3EF6-29386E15453D}"/>
              </a:ext>
            </a:extLst>
          </p:cNvPr>
          <p:cNvSpPr>
            <a:spLocks noChangeAspect="1"/>
          </p:cNvSpPr>
          <p:nvPr/>
        </p:nvSpPr>
        <p:spPr>
          <a:xfrm>
            <a:off x="5634634" y="3379460"/>
            <a:ext cx="338251" cy="338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53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Validação cruzada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8ED59-CC46-7921-F7FE-CCE0813DF7DE}"/>
              </a:ext>
            </a:extLst>
          </p:cNvPr>
          <p:cNvSpPr/>
          <p:nvPr/>
        </p:nvSpPr>
        <p:spPr>
          <a:xfrm>
            <a:off x="539552" y="1412776"/>
            <a:ext cx="8136904" cy="792088"/>
          </a:xfrm>
          <a:prstGeom prst="rect">
            <a:avLst/>
          </a:prstGeom>
          <a:solidFill>
            <a:srgbClr val="ED26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Dataset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957DAEC-0E53-9801-2A71-F82B47D1B1CB}"/>
              </a:ext>
            </a:extLst>
          </p:cNvPr>
          <p:cNvGrpSpPr/>
          <p:nvPr/>
        </p:nvGrpSpPr>
        <p:grpSpPr>
          <a:xfrm>
            <a:off x="539552" y="2960948"/>
            <a:ext cx="8136904" cy="792088"/>
            <a:chOff x="611560" y="2636912"/>
            <a:chExt cx="8136904" cy="79208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76B3109-E1A3-1AD9-EB01-BAC1F1430C42}"/>
                </a:ext>
              </a:extLst>
            </p:cNvPr>
            <p:cNvSpPr/>
            <p:nvPr/>
          </p:nvSpPr>
          <p:spPr>
            <a:xfrm>
              <a:off x="611560" y="2636912"/>
              <a:ext cx="5688632" cy="79208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Treino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2CB3BFA-6328-3E72-145F-B6762EC09F7D}"/>
                </a:ext>
              </a:extLst>
            </p:cNvPr>
            <p:cNvSpPr/>
            <p:nvPr/>
          </p:nvSpPr>
          <p:spPr>
            <a:xfrm>
              <a:off x="6300192" y="2636912"/>
              <a:ext cx="2448272" cy="79208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Teste</a:t>
              </a:r>
            </a:p>
          </p:txBody>
        </p:sp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22F18669-AC43-8E77-3527-6AD474D04E8B}"/>
              </a:ext>
            </a:extLst>
          </p:cNvPr>
          <p:cNvSpPr/>
          <p:nvPr/>
        </p:nvSpPr>
        <p:spPr>
          <a:xfrm>
            <a:off x="2843808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E52F5EF-CBAC-DA69-2BFF-4DB063251F09}"/>
              </a:ext>
            </a:extLst>
          </p:cNvPr>
          <p:cNvSpPr/>
          <p:nvPr/>
        </p:nvSpPr>
        <p:spPr>
          <a:xfrm>
            <a:off x="2843808" y="3789040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21327EE-5002-AF52-E7A8-A863C84EAB2B}"/>
              </a:ext>
            </a:extLst>
          </p:cNvPr>
          <p:cNvSpPr/>
          <p:nvPr/>
        </p:nvSpPr>
        <p:spPr>
          <a:xfrm>
            <a:off x="7200292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5D03EFB-A13D-6099-0071-D75ADF9E8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56802"/>
              </p:ext>
            </p:extLst>
          </p:nvPr>
        </p:nvGraphicFramePr>
        <p:xfrm>
          <a:off x="539552" y="4518124"/>
          <a:ext cx="568863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37726">
                  <a:extLst>
                    <a:ext uri="{9D8B030D-6E8A-4147-A177-3AD203B41FA5}">
                      <a16:colId xmlns:a16="http://schemas.microsoft.com/office/drawing/2014/main" val="1159066836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2415689645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3698559591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3013524364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267643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Validação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3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Validação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98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Validação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16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Validação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5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Validação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136957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85793EE-6A92-2782-8BB6-3600759CC7FF}"/>
              </a:ext>
            </a:extLst>
          </p:cNvPr>
          <p:cNvSpPr txBox="1"/>
          <p:nvPr/>
        </p:nvSpPr>
        <p:spPr>
          <a:xfrm>
            <a:off x="6444208" y="4489749"/>
            <a:ext cx="28083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effectLst/>
                <a:latin typeface="Gotham HTF"/>
              </a:rPr>
              <a:t>A técnica de validação cruzada consiste em dividir em partes pequenas (</a:t>
            </a:r>
            <a:r>
              <a:rPr lang="pt-BR" sz="1400" b="0" i="1" dirty="0" err="1">
                <a:effectLst/>
                <a:latin typeface="Gotham HTF"/>
              </a:rPr>
              <a:t>fold</a:t>
            </a:r>
            <a:r>
              <a:rPr lang="pt-BR" sz="1400" b="0" i="0" dirty="0">
                <a:effectLst/>
                <a:latin typeface="Gotham HTF"/>
              </a:rPr>
              <a:t>) a base de dados e realizar diversos treinamentos e validações com partes diferente de treinamento e teste, ao final é feita a média e o desvio padrão do aprendizado</a:t>
            </a:r>
            <a:endParaRPr lang="pt-BR" sz="14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9673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Normalização de Dados</a:t>
            </a:r>
          </a:p>
        </p:txBody>
      </p:sp>
      <p:grpSp>
        <p:nvGrpSpPr>
          <p:cNvPr id="66" name="Group 2">
            <a:extLst>
              <a:ext uri="{FF2B5EF4-FFF2-40B4-BE49-F238E27FC236}">
                <a16:creationId xmlns:a16="http://schemas.microsoft.com/office/drawing/2014/main" id="{0A8E8AF0-22AF-86EF-A28D-017823883D7A}"/>
              </a:ext>
            </a:extLst>
          </p:cNvPr>
          <p:cNvGrpSpPr/>
          <p:nvPr/>
        </p:nvGrpSpPr>
        <p:grpSpPr>
          <a:xfrm>
            <a:off x="4114410" y="1999104"/>
            <a:ext cx="4800990" cy="3662144"/>
            <a:chOff x="5485880" y="1174694"/>
            <a:chExt cx="6401320" cy="4882859"/>
          </a:xfrm>
        </p:grpSpPr>
        <p:grpSp>
          <p:nvGrpSpPr>
            <p:cNvPr id="67" name="Group 3">
              <a:extLst>
                <a:ext uri="{FF2B5EF4-FFF2-40B4-BE49-F238E27FC236}">
                  <a16:creationId xmlns:a16="http://schemas.microsoft.com/office/drawing/2014/main" id="{BC4B4FF3-2D3F-8251-77F4-23199D4F4C97}"/>
                </a:ext>
              </a:extLst>
            </p:cNvPr>
            <p:cNvGrpSpPr/>
            <p:nvPr/>
          </p:nvGrpSpPr>
          <p:grpSpPr>
            <a:xfrm>
              <a:off x="5485880" y="1174694"/>
              <a:ext cx="6401320" cy="1045309"/>
              <a:chOff x="919122" y="1511356"/>
              <a:chExt cx="6401320" cy="1045309"/>
            </a:xfrm>
          </p:grpSpPr>
          <p:sp>
            <p:nvSpPr>
              <p:cNvPr id="86" name="Rounded Rectangle 4">
                <a:extLst>
                  <a:ext uri="{FF2B5EF4-FFF2-40B4-BE49-F238E27FC236}">
                    <a16:creationId xmlns:a16="http://schemas.microsoft.com/office/drawing/2014/main" id="{DFD10529-0D3B-B9F4-52DA-48779D5949E3}"/>
                  </a:ext>
                </a:extLst>
              </p:cNvPr>
              <p:cNvSpPr/>
              <p:nvPr/>
            </p:nvSpPr>
            <p:spPr>
              <a:xfrm>
                <a:off x="919122" y="1858948"/>
                <a:ext cx="6401320" cy="697717"/>
              </a:xfrm>
              <a:prstGeom prst="roundRect">
                <a:avLst>
                  <a:gd name="adj" fmla="val 50000"/>
                </a:avLst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7" name="Rectangle 23">
                <a:extLst>
                  <a:ext uri="{FF2B5EF4-FFF2-40B4-BE49-F238E27FC236}">
                    <a16:creationId xmlns:a16="http://schemas.microsoft.com/office/drawing/2014/main" id="{2AB13EE5-38F2-8EC6-237E-085ED21419B9}"/>
                  </a:ext>
                </a:extLst>
              </p:cNvPr>
              <p:cNvSpPr/>
              <p:nvPr/>
            </p:nvSpPr>
            <p:spPr>
              <a:xfrm>
                <a:off x="1480812" y="1511357"/>
                <a:ext cx="885600" cy="8856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8" name="Right Triangle 24">
                <a:extLst>
                  <a:ext uri="{FF2B5EF4-FFF2-40B4-BE49-F238E27FC236}">
                    <a16:creationId xmlns:a16="http://schemas.microsoft.com/office/drawing/2014/main" id="{411D8C6F-2B9F-3B79-DC81-95CF2560AF1A}"/>
                  </a:ext>
                </a:extLst>
              </p:cNvPr>
              <p:cNvSpPr/>
              <p:nvPr/>
            </p:nvSpPr>
            <p:spPr>
              <a:xfrm flipH="1">
                <a:off x="1295675" y="1511356"/>
                <a:ext cx="185134" cy="319456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9" name="CuadroTexto 350">
                <a:extLst>
                  <a:ext uri="{FF2B5EF4-FFF2-40B4-BE49-F238E27FC236}">
                    <a16:creationId xmlns:a16="http://schemas.microsoft.com/office/drawing/2014/main" id="{6F68BA53-95CE-1629-0B88-9421213DB12F}"/>
                  </a:ext>
                </a:extLst>
              </p:cNvPr>
              <p:cNvSpPr txBox="1"/>
              <p:nvPr/>
            </p:nvSpPr>
            <p:spPr>
              <a:xfrm>
                <a:off x="1448333" y="1617947"/>
                <a:ext cx="96588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pt-BR" sz="2700" b="1">
                    <a:solidFill>
                      <a:prstClr val="white"/>
                    </a:solidFill>
                    <a:latin typeface="Gotham HTF"/>
                    <a:ea typeface="Lato Heavy" charset="0"/>
                    <a:cs typeface="Poppins" pitchFamily="2" charset="77"/>
                  </a:rPr>
                  <a:t>01</a:t>
                </a:r>
                <a:endParaRPr lang="pt-BR" sz="2700" b="1" dirty="0">
                  <a:solidFill>
                    <a:prstClr val="white"/>
                  </a:solidFill>
                  <a:latin typeface="Gotham HTF"/>
                  <a:ea typeface="Lato Heavy" charset="0"/>
                  <a:cs typeface="Poppins" pitchFamily="2" charset="77"/>
                </a:endParaRPr>
              </a:p>
            </p:txBody>
          </p:sp>
          <p:sp>
            <p:nvSpPr>
              <p:cNvPr id="90" name="TextBox 26">
                <a:extLst>
                  <a:ext uri="{FF2B5EF4-FFF2-40B4-BE49-F238E27FC236}">
                    <a16:creationId xmlns:a16="http://schemas.microsoft.com/office/drawing/2014/main" id="{C6B4649F-1675-669C-7C95-AD270F0BEA56}"/>
                  </a:ext>
                </a:extLst>
              </p:cNvPr>
              <p:cNvSpPr txBox="1"/>
              <p:nvPr/>
            </p:nvSpPr>
            <p:spPr>
              <a:xfrm>
                <a:off x="2565354" y="1845448"/>
                <a:ext cx="4628964" cy="697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A ideia é deixar os dados das colunas na mesma ordem de grandeza (escala)</a:t>
                </a:r>
              </a:p>
            </p:txBody>
          </p:sp>
        </p:grp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9506290A-3794-A26A-6E2D-464014C6CEA9}"/>
                </a:ext>
              </a:extLst>
            </p:cNvPr>
            <p:cNvGrpSpPr/>
            <p:nvPr/>
          </p:nvGrpSpPr>
          <p:grpSpPr>
            <a:xfrm>
              <a:off x="5485880" y="2433714"/>
              <a:ext cx="6401320" cy="1082474"/>
              <a:chOff x="919122" y="3085425"/>
              <a:chExt cx="6401320" cy="1082474"/>
            </a:xfrm>
          </p:grpSpPr>
          <p:sp>
            <p:nvSpPr>
              <p:cNvPr id="81" name="Rounded Rectangle 111">
                <a:extLst>
                  <a:ext uri="{FF2B5EF4-FFF2-40B4-BE49-F238E27FC236}">
                    <a16:creationId xmlns:a16="http://schemas.microsoft.com/office/drawing/2014/main" id="{EE7939DD-8390-81BD-3100-FF87FE812A53}"/>
                  </a:ext>
                </a:extLst>
              </p:cNvPr>
              <p:cNvSpPr/>
              <p:nvPr/>
            </p:nvSpPr>
            <p:spPr>
              <a:xfrm>
                <a:off x="919122" y="3433016"/>
                <a:ext cx="6401320" cy="734883"/>
              </a:xfrm>
              <a:prstGeom prst="roundRect">
                <a:avLst>
                  <a:gd name="adj" fmla="val 50000"/>
                </a:avLst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2" name="Rectangle 18">
                <a:extLst>
                  <a:ext uri="{FF2B5EF4-FFF2-40B4-BE49-F238E27FC236}">
                    <a16:creationId xmlns:a16="http://schemas.microsoft.com/office/drawing/2014/main" id="{0CBE37FE-0C47-873F-3AEC-7096C8DB669E}"/>
                  </a:ext>
                </a:extLst>
              </p:cNvPr>
              <p:cNvSpPr/>
              <p:nvPr/>
            </p:nvSpPr>
            <p:spPr>
              <a:xfrm>
                <a:off x="1480810" y="3085426"/>
                <a:ext cx="885600" cy="88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3" name="Right Triangle 19">
                <a:extLst>
                  <a:ext uri="{FF2B5EF4-FFF2-40B4-BE49-F238E27FC236}">
                    <a16:creationId xmlns:a16="http://schemas.microsoft.com/office/drawing/2014/main" id="{2F2EFECE-97A1-3013-5D13-D03E6FA35DBF}"/>
                  </a:ext>
                </a:extLst>
              </p:cNvPr>
              <p:cNvSpPr/>
              <p:nvPr/>
            </p:nvSpPr>
            <p:spPr>
              <a:xfrm flipH="1">
                <a:off x="1287406" y="3085425"/>
                <a:ext cx="193403" cy="326079"/>
              </a:xfrm>
              <a:prstGeom prst="rt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84" name="CuadroTexto 350">
                <a:extLst>
                  <a:ext uri="{FF2B5EF4-FFF2-40B4-BE49-F238E27FC236}">
                    <a16:creationId xmlns:a16="http://schemas.microsoft.com/office/drawing/2014/main" id="{12BC75E9-AF3D-FE22-9DB6-BC39778F9EA6}"/>
                  </a:ext>
                </a:extLst>
              </p:cNvPr>
              <p:cNvSpPr txBox="1"/>
              <p:nvPr/>
            </p:nvSpPr>
            <p:spPr>
              <a:xfrm>
                <a:off x="1448331" y="3192014"/>
                <a:ext cx="96588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pt-BR" sz="2700" b="1">
                    <a:solidFill>
                      <a:prstClr val="white"/>
                    </a:solidFill>
                    <a:latin typeface="Gotham HTF"/>
                    <a:ea typeface="Lato Heavy" charset="0"/>
                    <a:cs typeface="Poppins" pitchFamily="2" charset="77"/>
                  </a:rPr>
                  <a:t>02</a:t>
                </a:r>
                <a:endParaRPr lang="pt-BR" sz="2700" b="1" dirty="0">
                  <a:solidFill>
                    <a:prstClr val="white"/>
                  </a:solidFill>
                  <a:latin typeface="Gotham HTF"/>
                  <a:ea typeface="Lato Heavy" charset="0"/>
                  <a:cs typeface="Poppins" pitchFamily="2" charset="77"/>
                </a:endParaRPr>
              </a:p>
            </p:txBody>
          </p:sp>
          <p:sp>
            <p:nvSpPr>
              <p:cNvPr id="85" name="TextBox 21">
                <a:extLst>
                  <a:ext uri="{FF2B5EF4-FFF2-40B4-BE49-F238E27FC236}">
                    <a16:creationId xmlns:a16="http://schemas.microsoft.com/office/drawing/2014/main" id="{A0AEFE02-193E-5357-BD31-F63DB6D52AAE}"/>
                  </a:ext>
                </a:extLst>
              </p:cNvPr>
              <p:cNvSpPr txBox="1"/>
              <p:nvPr/>
            </p:nvSpPr>
            <p:spPr>
              <a:xfrm>
                <a:off x="2559814" y="3408636"/>
                <a:ext cx="4634504" cy="69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Evita que valores maiores dominem ou tenham influência maior nos modelos.</a:t>
                </a:r>
              </a:p>
            </p:txBody>
          </p:sp>
        </p:grpSp>
        <p:grpSp>
          <p:nvGrpSpPr>
            <p:cNvPr id="69" name="Group 5">
              <a:extLst>
                <a:ext uri="{FF2B5EF4-FFF2-40B4-BE49-F238E27FC236}">
                  <a16:creationId xmlns:a16="http://schemas.microsoft.com/office/drawing/2014/main" id="{28160F4A-8A96-D330-7850-99FFC2A0ADF3}"/>
                </a:ext>
              </a:extLst>
            </p:cNvPr>
            <p:cNvGrpSpPr/>
            <p:nvPr/>
          </p:nvGrpSpPr>
          <p:grpSpPr>
            <a:xfrm>
              <a:off x="5485880" y="3743772"/>
              <a:ext cx="6401320" cy="1054929"/>
              <a:chOff x="919122" y="4657742"/>
              <a:chExt cx="6401320" cy="1054929"/>
            </a:xfrm>
          </p:grpSpPr>
          <p:sp>
            <p:nvSpPr>
              <p:cNvPr id="76" name="Rounded Rectangle 118">
                <a:extLst>
                  <a:ext uri="{FF2B5EF4-FFF2-40B4-BE49-F238E27FC236}">
                    <a16:creationId xmlns:a16="http://schemas.microsoft.com/office/drawing/2014/main" id="{41EB993E-4FDC-DA98-4349-9DDBF8FBE3E4}"/>
                  </a:ext>
                </a:extLst>
              </p:cNvPr>
              <p:cNvSpPr/>
              <p:nvPr/>
            </p:nvSpPr>
            <p:spPr>
              <a:xfrm>
                <a:off x="919122" y="5005333"/>
                <a:ext cx="6401320" cy="690822"/>
              </a:xfrm>
              <a:prstGeom prst="roundRect">
                <a:avLst>
                  <a:gd name="adj" fmla="val 50000"/>
                </a:avLst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7" name="Rectangle 13">
                <a:extLst>
                  <a:ext uri="{FF2B5EF4-FFF2-40B4-BE49-F238E27FC236}">
                    <a16:creationId xmlns:a16="http://schemas.microsoft.com/office/drawing/2014/main" id="{85E42B75-B7B4-2C39-805D-8C57D7C0962B}"/>
                  </a:ext>
                </a:extLst>
              </p:cNvPr>
              <p:cNvSpPr/>
              <p:nvPr/>
            </p:nvSpPr>
            <p:spPr>
              <a:xfrm>
                <a:off x="1480811" y="4657742"/>
                <a:ext cx="885600" cy="88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8" name="Right Triangle 14">
                <a:extLst>
                  <a:ext uri="{FF2B5EF4-FFF2-40B4-BE49-F238E27FC236}">
                    <a16:creationId xmlns:a16="http://schemas.microsoft.com/office/drawing/2014/main" id="{BB007F97-8983-F9A0-D169-DCB9525882C8}"/>
                  </a:ext>
                </a:extLst>
              </p:cNvPr>
              <p:cNvSpPr/>
              <p:nvPr/>
            </p:nvSpPr>
            <p:spPr>
              <a:xfrm flipH="1">
                <a:off x="1287407" y="4657742"/>
                <a:ext cx="193403" cy="31834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9" name="CuadroTexto 350">
                <a:extLst>
                  <a:ext uri="{FF2B5EF4-FFF2-40B4-BE49-F238E27FC236}">
                    <a16:creationId xmlns:a16="http://schemas.microsoft.com/office/drawing/2014/main" id="{2EC55B4B-130F-3F3A-46DA-28B1D05E3AE2}"/>
                  </a:ext>
                </a:extLst>
              </p:cNvPr>
              <p:cNvSpPr txBox="1"/>
              <p:nvPr/>
            </p:nvSpPr>
            <p:spPr>
              <a:xfrm>
                <a:off x="1448331" y="4764331"/>
                <a:ext cx="96588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pt-BR" sz="2700" b="1">
                    <a:solidFill>
                      <a:prstClr val="white"/>
                    </a:solidFill>
                    <a:latin typeface="Gotham HTF"/>
                    <a:ea typeface="Lato Heavy" charset="0"/>
                    <a:cs typeface="Poppins" pitchFamily="2" charset="77"/>
                  </a:rPr>
                  <a:t>03</a:t>
                </a:r>
                <a:endParaRPr lang="pt-BR" sz="2700" b="1" dirty="0">
                  <a:solidFill>
                    <a:prstClr val="white"/>
                  </a:solidFill>
                  <a:latin typeface="Gotham HTF"/>
                  <a:ea typeface="Lato Heavy" charset="0"/>
                  <a:cs typeface="Poppins" pitchFamily="2" charset="77"/>
                </a:endParaRPr>
              </a:p>
            </p:txBody>
          </p:sp>
          <p:sp>
            <p:nvSpPr>
              <p:cNvPr id="80" name="TextBox 16">
                <a:extLst>
                  <a:ext uri="{FF2B5EF4-FFF2-40B4-BE49-F238E27FC236}">
                    <a16:creationId xmlns:a16="http://schemas.microsoft.com/office/drawing/2014/main" id="{7C37254B-2B5C-DA57-3AE3-73FF1E368687}"/>
                  </a:ext>
                </a:extLst>
              </p:cNvPr>
              <p:cNvSpPr txBox="1"/>
              <p:nvPr/>
            </p:nvSpPr>
            <p:spPr>
              <a:xfrm>
                <a:off x="2559814" y="5015045"/>
                <a:ext cx="4634504" cy="697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A normalização deve ser aplicada tanto aos dados de treino quanto de teste!</a:t>
                </a:r>
              </a:p>
            </p:txBody>
          </p:sp>
        </p:grpSp>
        <p:grpSp>
          <p:nvGrpSpPr>
            <p:cNvPr id="70" name="Group 6">
              <a:extLst>
                <a:ext uri="{FF2B5EF4-FFF2-40B4-BE49-F238E27FC236}">
                  <a16:creationId xmlns:a16="http://schemas.microsoft.com/office/drawing/2014/main" id="{8088A232-FD46-DE96-72B4-BAEB668BFF79}"/>
                </a:ext>
              </a:extLst>
            </p:cNvPr>
            <p:cNvGrpSpPr/>
            <p:nvPr/>
          </p:nvGrpSpPr>
          <p:grpSpPr>
            <a:xfrm>
              <a:off x="5485880" y="4997305"/>
              <a:ext cx="6401320" cy="1060248"/>
              <a:chOff x="6365057" y="1496416"/>
              <a:chExt cx="6401320" cy="1060248"/>
            </a:xfrm>
          </p:grpSpPr>
          <p:sp>
            <p:nvSpPr>
              <p:cNvPr id="71" name="Rounded Rectangle 125">
                <a:extLst>
                  <a:ext uri="{FF2B5EF4-FFF2-40B4-BE49-F238E27FC236}">
                    <a16:creationId xmlns:a16="http://schemas.microsoft.com/office/drawing/2014/main" id="{4A8CD858-E777-30FB-2C50-30267C74241E}"/>
                  </a:ext>
                </a:extLst>
              </p:cNvPr>
              <p:cNvSpPr/>
              <p:nvPr/>
            </p:nvSpPr>
            <p:spPr>
              <a:xfrm>
                <a:off x="6365057" y="1858947"/>
                <a:ext cx="6401320" cy="697717"/>
              </a:xfrm>
              <a:prstGeom prst="roundRect">
                <a:avLst>
                  <a:gd name="adj" fmla="val 50000"/>
                </a:avLst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2" name="Rectangle 8">
                <a:extLst>
                  <a:ext uri="{FF2B5EF4-FFF2-40B4-BE49-F238E27FC236}">
                    <a16:creationId xmlns:a16="http://schemas.microsoft.com/office/drawing/2014/main" id="{015A9D18-F95C-7CE6-0EB9-6729105AA3A6}"/>
                  </a:ext>
                </a:extLst>
              </p:cNvPr>
              <p:cNvSpPr/>
              <p:nvPr/>
            </p:nvSpPr>
            <p:spPr>
              <a:xfrm>
                <a:off x="6926746" y="1500207"/>
                <a:ext cx="885600" cy="88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3" name="Right Triangle 9">
                <a:extLst>
                  <a:ext uri="{FF2B5EF4-FFF2-40B4-BE49-F238E27FC236}">
                    <a16:creationId xmlns:a16="http://schemas.microsoft.com/office/drawing/2014/main" id="{9AB91302-FC3B-B929-C8AA-E3216E027E03}"/>
                  </a:ext>
                </a:extLst>
              </p:cNvPr>
              <p:cNvSpPr/>
              <p:nvPr/>
            </p:nvSpPr>
            <p:spPr>
              <a:xfrm flipH="1">
                <a:off x="6712481" y="1496416"/>
                <a:ext cx="235123" cy="341020"/>
              </a:xfrm>
              <a:prstGeom prst="rtTriangl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338" dirty="0">
                  <a:solidFill>
                    <a:prstClr val="white"/>
                  </a:solidFill>
                  <a:latin typeface="Gotham HTF"/>
                </a:endParaRPr>
              </a:p>
            </p:txBody>
          </p:sp>
          <p:sp>
            <p:nvSpPr>
              <p:cNvPr id="74" name="CuadroTexto 350">
                <a:extLst>
                  <a:ext uri="{FF2B5EF4-FFF2-40B4-BE49-F238E27FC236}">
                    <a16:creationId xmlns:a16="http://schemas.microsoft.com/office/drawing/2014/main" id="{50E498B8-A95A-BC6B-13AC-7DCA12C8877A}"/>
                  </a:ext>
                </a:extLst>
              </p:cNvPr>
              <p:cNvSpPr txBox="1"/>
              <p:nvPr/>
            </p:nvSpPr>
            <p:spPr>
              <a:xfrm>
                <a:off x="6894266" y="1617947"/>
                <a:ext cx="96588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pt-BR" sz="2700" b="1">
                    <a:solidFill>
                      <a:prstClr val="white"/>
                    </a:solidFill>
                    <a:latin typeface="Gotham HTF"/>
                    <a:ea typeface="Lato Heavy" charset="0"/>
                    <a:cs typeface="Poppins" pitchFamily="2" charset="77"/>
                  </a:rPr>
                  <a:t>04</a:t>
                </a:r>
                <a:endParaRPr lang="pt-BR" sz="2700" b="1" dirty="0">
                  <a:solidFill>
                    <a:prstClr val="white"/>
                  </a:solidFill>
                  <a:latin typeface="Gotham HTF"/>
                  <a:ea typeface="Lato Heavy" charset="0"/>
                  <a:cs typeface="Poppins" pitchFamily="2" charset="77"/>
                </a:endParaRPr>
              </a:p>
            </p:txBody>
          </p:sp>
          <p:sp>
            <p:nvSpPr>
              <p:cNvPr id="75" name="TextBox 11">
                <a:extLst>
                  <a:ext uri="{FF2B5EF4-FFF2-40B4-BE49-F238E27FC236}">
                    <a16:creationId xmlns:a16="http://schemas.microsoft.com/office/drawing/2014/main" id="{DE2D48C7-B47D-0F81-78FB-E005FD6AB156}"/>
                  </a:ext>
                </a:extLst>
              </p:cNvPr>
              <p:cNvSpPr txBox="1"/>
              <p:nvPr/>
            </p:nvSpPr>
            <p:spPr>
              <a:xfrm>
                <a:off x="7969852" y="1848324"/>
                <a:ext cx="4523255" cy="69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pt-BR" sz="1400" dirty="0">
                    <a:solidFill>
                      <a:prstClr val="black"/>
                    </a:solidFill>
                    <a:latin typeface="Gotham HTF"/>
                  </a:rPr>
                  <a:t>Basicamente, usamos 3 métodos de normalização...</a:t>
                </a:r>
              </a:p>
            </p:txBody>
          </p:sp>
        </p:grpSp>
      </p:grpSp>
      <p:sp>
        <p:nvSpPr>
          <p:cNvPr id="91" name="Rectangle 27">
            <a:extLst>
              <a:ext uri="{FF2B5EF4-FFF2-40B4-BE49-F238E27FC236}">
                <a16:creationId xmlns:a16="http://schemas.microsoft.com/office/drawing/2014/main" id="{8E8CD396-E775-7836-B30D-B7B4562EEEA9}"/>
              </a:ext>
            </a:extLst>
          </p:cNvPr>
          <p:cNvSpPr/>
          <p:nvPr/>
        </p:nvSpPr>
        <p:spPr>
          <a:xfrm>
            <a:off x="395536" y="1916832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lnSpc>
                <a:spcPct val="200000"/>
              </a:lnSpc>
            </a:pPr>
            <a:r>
              <a:rPr lang="pt-BR" sz="2400" b="1" dirty="0">
                <a:solidFill>
                  <a:prstClr val="black"/>
                </a:solidFill>
                <a:latin typeface="Gotham HTF"/>
              </a:rPr>
              <a:t>Normalização dos Dados</a:t>
            </a:r>
          </a:p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É uma etapa essencial no pré-processamento de dados em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Machine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Learning</a:t>
            </a:r>
          </a:p>
        </p:txBody>
      </p:sp>
      <p:sp>
        <p:nvSpPr>
          <p:cNvPr id="92" name="Rectangle 28">
            <a:extLst>
              <a:ext uri="{FF2B5EF4-FFF2-40B4-BE49-F238E27FC236}">
                <a16:creationId xmlns:a16="http://schemas.microsoft.com/office/drawing/2014/main" id="{F480FF63-4E5C-0820-B00A-5EB9BBF75430}"/>
              </a:ext>
            </a:extLst>
          </p:cNvPr>
          <p:cNvSpPr/>
          <p:nvPr/>
        </p:nvSpPr>
        <p:spPr>
          <a:xfrm>
            <a:off x="4596318" y="2053999"/>
            <a:ext cx="554410" cy="5544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338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93" name="Rectangle 29">
            <a:extLst>
              <a:ext uri="{FF2B5EF4-FFF2-40B4-BE49-F238E27FC236}">
                <a16:creationId xmlns:a16="http://schemas.microsoft.com/office/drawing/2014/main" id="{E7BE5433-E5BA-7CB2-A7B5-1009EF3167E8}"/>
              </a:ext>
            </a:extLst>
          </p:cNvPr>
          <p:cNvSpPr/>
          <p:nvPr/>
        </p:nvSpPr>
        <p:spPr>
          <a:xfrm>
            <a:off x="4590571" y="2997792"/>
            <a:ext cx="554410" cy="5544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338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94" name="Rectangle 30">
            <a:extLst>
              <a:ext uri="{FF2B5EF4-FFF2-40B4-BE49-F238E27FC236}">
                <a16:creationId xmlns:a16="http://schemas.microsoft.com/office/drawing/2014/main" id="{3BB079B0-AEED-C57B-393B-79959A119B0E}"/>
              </a:ext>
            </a:extLst>
          </p:cNvPr>
          <p:cNvSpPr/>
          <p:nvPr/>
        </p:nvSpPr>
        <p:spPr>
          <a:xfrm>
            <a:off x="4596318" y="3981151"/>
            <a:ext cx="554410" cy="5544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338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95" name="Rectangle 31">
            <a:extLst>
              <a:ext uri="{FF2B5EF4-FFF2-40B4-BE49-F238E27FC236}">
                <a16:creationId xmlns:a16="http://schemas.microsoft.com/office/drawing/2014/main" id="{8C8E40CC-D3EC-B8D0-1C42-DD14BBA3398A}"/>
              </a:ext>
            </a:extLst>
          </p:cNvPr>
          <p:cNvSpPr/>
          <p:nvPr/>
        </p:nvSpPr>
        <p:spPr>
          <a:xfrm>
            <a:off x="4590571" y="4924943"/>
            <a:ext cx="554410" cy="5544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338" dirty="0">
              <a:solidFill>
                <a:prstClr val="white"/>
              </a:solidFill>
              <a:latin typeface="Gotham HTF"/>
            </a:endParaRPr>
          </a:p>
        </p:txBody>
      </p:sp>
      <p:grpSp>
        <p:nvGrpSpPr>
          <p:cNvPr id="96" name="Group 35">
            <a:extLst>
              <a:ext uri="{FF2B5EF4-FFF2-40B4-BE49-F238E27FC236}">
                <a16:creationId xmlns:a16="http://schemas.microsoft.com/office/drawing/2014/main" id="{4C9B39D6-D0D6-FD6C-79A5-77C27E9363E8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97" name="Freeform: Shape 36">
              <a:extLst>
                <a:ext uri="{FF2B5EF4-FFF2-40B4-BE49-F238E27FC236}">
                  <a16:creationId xmlns:a16="http://schemas.microsoft.com/office/drawing/2014/main" id="{B892377F-2E96-5198-F818-3B6169C90F56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98" name="Freeform: Shape 37">
              <a:extLst>
                <a:ext uri="{FF2B5EF4-FFF2-40B4-BE49-F238E27FC236}">
                  <a16:creationId xmlns:a16="http://schemas.microsoft.com/office/drawing/2014/main" id="{97EF82B0-7491-C9A4-7B56-10E33F6EEF75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99" name="Freeform: Shape 38">
              <a:extLst>
                <a:ext uri="{FF2B5EF4-FFF2-40B4-BE49-F238E27FC236}">
                  <a16:creationId xmlns:a16="http://schemas.microsoft.com/office/drawing/2014/main" id="{67D1F153-5E75-B662-FD24-49332E72E191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0" name="Freeform: Shape 39">
              <a:extLst>
                <a:ext uri="{FF2B5EF4-FFF2-40B4-BE49-F238E27FC236}">
                  <a16:creationId xmlns:a16="http://schemas.microsoft.com/office/drawing/2014/main" id="{4CA919C0-D350-5B97-0931-35F38C63CCF8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1" name="Freeform: Shape 40">
              <a:extLst>
                <a:ext uri="{FF2B5EF4-FFF2-40B4-BE49-F238E27FC236}">
                  <a16:creationId xmlns:a16="http://schemas.microsoft.com/office/drawing/2014/main" id="{8F3202EB-1DBF-91CC-F330-E0F67252C72A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2" name="Freeform: Shape 41">
              <a:extLst>
                <a:ext uri="{FF2B5EF4-FFF2-40B4-BE49-F238E27FC236}">
                  <a16:creationId xmlns:a16="http://schemas.microsoft.com/office/drawing/2014/main" id="{F727E559-4B0D-0A17-6836-00A558C50F7C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3" name="Freeform: Shape 42">
              <a:extLst>
                <a:ext uri="{FF2B5EF4-FFF2-40B4-BE49-F238E27FC236}">
                  <a16:creationId xmlns:a16="http://schemas.microsoft.com/office/drawing/2014/main" id="{ECDB78DB-C0EB-DFEF-5268-8A7F9C525D0C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4" name="Freeform: Shape 43">
              <a:extLst>
                <a:ext uri="{FF2B5EF4-FFF2-40B4-BE49-F238E27FC236}">
                  <a16:creationId xmlns:a16="http://schemas.microsoft.com/office/drawing/2014/main" id="{82906C7D-BEF3-EAA8-5443-BB11D2000797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5" name="Freeform: Shape 44">
              <a:extLst>
                <a:ext uri="{FF2B5EF4-FFF2-40B4-BE49-F238E27FC236}">
                  <a16:creationId xmlns:a16="http://schemas.microsoft.com/office/drawing/2014/main" id="{9436B460-142D-9F1A-3DAA-9CB8C43984A1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6" name="Freeform: Shape 45">
              <a:extLst>
                <a:ext uri="{FF2B5EF4-FFF2-40B4-BE49-F238E27FC236}">
                  <a16:creationId xmlns:a16="http://schemas.microsoft.com/office/drawing/2014/main" id="{008696AA-CE3C-8BA5-01FD-9BFE60BAB3F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7" name="Freeform: Shape 46">
              <a:extLst>
                <a:ext uri="{FF2B5EF4-FFF2-40B4-BE49-F238E27FC236}">
                  <a16:creationId xmlns:a16="http://schemas.microsoft.com/office/drawing/2014/main" id="{AB3DCB6A-F70D-2A39-BA18-B60132B52003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8" name="Freeform: Shape 47">
              <a:extLst>
                <a:ext uri="{FF2B5EF4-FFF2-40B4-BE49-F238E27FC236}">
                  <a16:creationId xmlns:a16="http://schemas.microsoft.com/office/drawing/2014/main" id="{3078183A-5C9A-4DCF-D837-32A77B5DB9BD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09" name="Freeform: Shape 48">
              <a:extLst>
                <a:ext uri="{FF2B5EF4-FFF2-40B4-BE49-F238E27FC236}">
                  <a16:creationId xmlns:a16="http://schemas.microsoft.com/office/drawing/2014/main" id="{EF789BDE-2687-F7A6-2E6C-47FC7E7E3DCC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0" name="Freeform: Shape 49">
              <a:extLst>
                <a:ext uri="{FF2B5EF4-FFF2-40B4-BE49-F238E27FC236}">
                  <a16:creationId xmlns:a16="http://schemas.microsoft.com/office/drawing/2014/main" id="{2EA5929C-9AB4-C21B-DBB0-33AE6AD4967F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1" name="Freeform: Shape 50">
              <a:extLst>
                <a:ext uri="{FF2B5EF4-FFF2-40B4-BE49-F238E27FC236}">
                  <a16:creationId xmlns:a16="http://schemas.microsoft.com/office/drawing/2014/main" id="{81593489-EB54-8D21-676A-825796497DE6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:a16="http://schemas.microsoft.com/office/drawing/2014/main" id="{B2EF9A6E-F916-24EC-910B-FF5AC98DA443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3" name="Freeform: Shape 52">
              <a:extLst>
                <a:ext uri="{FF2B5EF4-FFF2-40B4-BE49-F238E27FC236}">
                  <a16:creationId xmlns:a16="http://schemas.microsoft.com/office/drawing/2014/main" id="{3BB7FC0D-3449-6E39-F9FB-063C9CAAD81F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4" name="Freeform: Shape 53">
              <a:extLst>
                <a:ext uri="{FF2B5EF4-FFF2-40B4-BE49-F238E27FC236}">
                  <a16:creationId xmlns:a16="http://schemas.microsoft.com/office/drawing/2014/main" id="{06A064F1-6D5F-DF01-2D74-BE26B2DECAC2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5" name="Freeform: Shape 54">
              <a:extLst>
                <a:ext uri="{FF2B5EF4-FFF2-40B4-BE49-F238E27FC236}">
                  <a16:creationId xmlns:a16="http://schemas.microsoft.com/office/drawing/2014/main" id="{85B77263-6F10-FC3B-352D-66484D0AE5D3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6" name="Freeform: Shape 55">
              <a:extLst>
                <a:ext uri="{FF2B5EF4-FFF2-40B4-BE49-F238E27FC236}">
                  <a16:creationId xmlns:a16="http://schemas.microsoft.com/office/drawing/2014/main" id="{8A014CF1-519F-A67F-1AEE-EFAE4D5EA14B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7" name="Freeform: Shape 56">
              <a:extLst>
                <a:ext uri="{FF2B5EF4-FFF2-40B4-BE49-F238E27FC236}">
                  <a16:creationId xmlns:a16="http://schemas.microsoft.com/office/drawing/2014/main" id="{C01EA88A-50D5-7B79-49C1-94BA6B45D977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8" name="Freeform: Shape 57">
              <a:extLst>
                <a:ext uri="{FF2B5EF4-FFF2-40B4-BE49-F238E27FC236}">
                  <a16:creationId xmlns:a16="http://schemas.microsoft.com/office/drawing/2014/main" id="{D2C357F2-C45B-54D9-0350-12D84A6A08B8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9" name="Freeform: Shape 58">
              <a:extLst>
                <a:ext uri="{FF2B5EF4-FFF2-40B4-BE49-F238E27FC236}">
                  <a16:creationId xmlns:a16="http://schemas.microsoft.com/office/drawing/2014/main" id="{79B4B7DF-5B88-3F80-F30A-5568B20EB1D4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0" name="Freeform: Shape 59">
              <a:extLst>
                <a:ext uri="{FF2B5EF4-FFF2-40B4-BE49-F238E27FC236}">
                  <a16:creationId xmlns:a16="http://schemas.microsoft.com/office/drawing/2014/main" id="{943A1AAA-89C1-58E5-8B03-0DEF2601D3B4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1" name="Freeform: Shape 60">
              <a:extLst>
                <a:ext uri="{FF2B5EF4-FFF2-40B4-BE49-F238E27FC236}">
                  <a16:creationId xmlns:a16="http://schemas.microsoft.com/office/drawing/2014/main" id="{CFAB63E2-5256-AC4E-5A14-8708C07CCECB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2" name="Freeform: Shape 61">
              <a:extLst>
                <a:ext uri="{FF2B5EF4-FFF2-40B4-BE49-F238E27FC236}">
                  <a16:creationId xmlns:a16="http://schemas.microsoft.com/office/drawing/2014/main" id="{21F97BA6-5BD4-08C7-80D0-2657A794955C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3" name="Freeform: Shape 62">
              <a:extLst>
                <a:ext uri="{FF2B5EF4-FFF2-40B4-BE49-F238E27FC236}">
                  <a16:creationId xmlns:a16="http://schemas.microsoft.com/office/drawing/2014/main" id="{9B3E56FB-CD16-3105-C629-8D801A3FB05E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4" name="Freeform: Shape 63">
              <a:extLst>
                <a:ext uri="{FF2B5EF4-FFF2-40B4-BE49-F238E27FC236}">
                  <a16:creationId xmlns:a16="http://schemas.microsoft.com/office/drawing/2014/main" id="{4C2948A0-2144-4B88-0EA8-082E3AD01EFA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5" name="Freeform: Shape 64">
              <a:extLst>
                <a:ext uri="{FF2B5EF4-FFF2-40B4-BE49-F238E27FC236}">
                  <a16:creationId xmlns:a16="http://schemas.microsoft.com/office/drawing/2014/main" id="{CD3C35BB-F59F-089F-1EE8-DC8FE1F920FD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6" name="Freeform: Shape 65">
              <a:extLst>
                <a:ext uri="{FF2B5EF4-FFF2-40B4-BE49-F238E27FC236}">
                  <a16:creationId xmlns:a16="http://schemas.microsoft.com/office/drawing/2014/main" id="{165A0EBE-F027-2EA3-323F-91F2E46FC280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7" name="Freeform: Shape 66">
              <a:extLst>
                <a:ext uri="{FF2B5EF4-FFF2-40B4-BE49-F238E27FC236}">
                  <a16:creationId xmlns:a16="http://schemas.microsoft.com/office/drawing/2014/main" id="{93287BEC-1350-31F7-33D7-2A823F8B55DA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8" name="Freeform: Shape 67">
              <a:extLst>
                <a:ext uri="{FF2B5EF4-FFF2-40B4-BE49-F238E27FC236}">
                  <a16:creationId xmlns:a16="http://schemas.microsoft.com/office/drawing/2014/main" id="{4E552662-137B-9D1E-82A2-F26AC7B92EC0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9" name="Freeform: Shape 68">
              <a:extLst>
                <a:ext uri="{FF2B5EF4-FFF2-40B4-BE49-F238E27FC236}">
                  <a16:creationId xmlns:a16="http://schemas.microsoft.com/office/drawing/2014/main" id="{051ED39A-EEF4-80FD-412E-4DCEF8973890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0" name="Freeform: Shape 69">
              <a:extLst>
                <a:ext uri="{FF2B5EF4-FFF2-40B4-BE49-F238E27FC236}">
                  <a16:creationId xmlns:a16="http://schemas.microsoft.com/office/drawing/2014/main" id="{519A1751-1DC5-BAE9-4E80-15F5765A8981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1" name="Freeform: Shape 70">
              <a:extLst>
                <a:ext uri="{FF2B5EF4-FFF2-40B4-BE49-F238E27FC236}">
                  <a16:creationId xmlns:a16="http://schemas.microsoft.com/office/drawing/2014/main" id="{C94D999F-1D72-9F0F-E8C4-8B5F0832EDEF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2" name="Freeform: Shape 71">
              <a:extLst>
                <a:ext uri="{FF2B5EF4-FFF2-40B4-BE49-F238E27FC236}">
                  <a16:creationId xmlns:a16="http://schemas.microsoft.com/office/drawing/2014/main" id="{708A3B44-A812-2BBB-8772-43C80B3DEF0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3" name="Freeform: Shape 72">
              <a:extLst>
                <a:ext uri="{FF2B5EF4-FFF2-40B4-BE49-F238E27FC236}">
                  <a16:creationId xmlns:a16="http://schemas.microsoft.com/office/drawing/2014/main" id="{8214DB64-7A61-4E82-5FF8-AE6E7FBFDC18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4" name="Freeform: Shape 73">
              <a:extLst>
                <a:ext uri="{FF2B5EF4-FFF2-40B4-BE49-F238E27FC236}">
                  <a16:creationId xmlns:a16="http://schemas.microsoft.com/office/drawing/2014/main" id="{906F2208-86F6-ECD1-9AF2-45BE6C51ED4B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5" name="Freeform: Shape 74">
              <a:extLst>
                <a:ext uri="{FF2B5EF4-FFF2-40B4-BE49-F238E27FC236}">
                  <a16:creationId xmlns:a16="http://schemas.microsoft.com/office/drawing/2014/main" id="{DDA4329D-0B77-AA08-BA9C-87C1B2F5278B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6" name="Freeform: Shape 75">
              <a:extLst>
                <a:ext uri="{FF2B5EF4-FFF2-40B4-BE49-F238E27FC236}">
                  <a16:creationId xmlns:a16="http://schemas.microsoft.com/office/drawing/2014/main" id="{C70BDE6B-DE7C-140E-1D23-FECA3B2AFD32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7" name="Freeform: Shape 76">
              <a:extLst>
                <a:ext uri="{FF2B5EF4-FFF2-40B4-BE49-F238E27FC236}">
                  <a16:creationId xmlns:a16="http://schemas.microsoft.com/office/drawing/2014/main" id="{3CB69332-3448-C113-6683-A1A4C716FC05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8" name="Freeform: Shape 77">
              <a:extLst>
                <a:ext uri="{FF2B5EF4-FFF2-40B4-BE49-F238E27FC236}">
                  <a16:creationId xmlns:a16="http://schemas.microsoft.com/office/drawing/2014/main" id="{7D6BCA9D-A59C-7532-25F0-AB3B43567403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9" name="Freeform: Shape 78">
              <a:extLst>
                <a:ext uri="{FF2B5EF4-FFF2-40B4-BE49-F238E27FC236}">
                  <a16:creationId xmlns:a16="http://schemas.microsoft.com/office/drawing/2014/main" id="{B9E30437-1BFD-666C-0D39-741A95A524FE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0" name="Freeform: Shape 79">
              <a:extLst>
                <a:ext uri="{FF2B5EF4-FFF2-40B4-BE49-F238E27FC236}">
                  <a16:creationId xmlns:a16="http://schemas.microsoft.com/office/drawing/2014/main" id="{81F1DBFB-5AC4-2907-88C2-6DD53E0E0291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1" name="Freeform: Shape 80">
              <a:extLst>
                <a:ext uri="{FF2B5EF4-FFF2-40B4-BE49-F238E27FC236}">
                  <a16:creationId xmlns:a16="http://schemas.microsoft.com/office/drawing/2014/main" id="{01CB2857-8B7C-A214-C620-7650FFC43ADF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2" name="Freeform: Shape 81">
              <a:extLst>
                <a:ext uri="{FF2B5EF4-FFF2-40B4-BE49-F238E27FC236}">
                  <a16:creationId xmlns:a16="http://schemas.microsoft.com/office/drawing/2014/main" id="{4F612BCE-ACE7-1809-F073-0DE5CCE2D648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3" name="Freeform: Shape 82">
              <a:extLst>
                <a:ext uri="{FF2B5EF4-FFF2-40B4-BE49-F238E27FC236}">
                  <a16:creationId xmlns:a16="http://schemas.microsoft.com/office/drawing/2014/main" id="{D4DE860E-1EC7-44FC-EEF6-99AD9DF1E3A9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4" name="Freeform: Shape 83">
              <a:extLst>
                <a:ext uri="{FF2B5EF4-FFF2-40B4-BE49-F238E27FC236}">
                  <a16:creationId xmlns:a16="http://schemas.microsoft.com/office/drawing/2014/main" id="{15CC7F33-2843-DD08-8C23-A4B5F3A82CC6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5" name="Freeform: Shape 84">
              <a:extLst>
                <a:ext uri="{FF2B5EF4-FFF2-40B4-BE49-F238E27FC236}">
                  <a16:creationId xmlns:a16="http://schemas.microsoft.com/office/drawing/2014/main" id="{2254EEEE-F646-F8B6-8CE4-0A05CD819098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46" name="Freeform: Shape 85">
              <a:extLst>
                <a:ext uri="{FF2B5EF4-FFF2-40B4-BE49-F238E27FC236}">
                  <a16:creationId xmlns:a16="http://schemas.microsoft.com/office/drawing/2014/main" id="{CA519B67-BB03-A764-8CF7-6647CB7DEC91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Normalização Min-Max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B5F54-C004-E8CD-E9EA-B02F88F48E39}"/>
              </a:ext>
            </a:extLst>
          </p:cNvPr>
          <p:cNvSpPr/>
          <p:nvPr/>
        </p:nvSpPr>
        <p:spPr>
          <a:xfrm>
            <a:off x="572316" y="2344504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Também conhecida como escala linear, visa transportar os dados para um intervalo específico, sendo geralmente entre 0 e 1</a:t>
            </a:r>
          </a:p>
        </p:txBody>
      </p:sp>
      <p:grpSp>
        <p:nvGrpSpPr>
          <p:cNvPr id="33" name="Group 35">
            <a:extLst>
              <a:ext uri="{FF2B5EF4-FFF2-40B4-BE49-F238E27FC236}">
                <a16:creationId xmlns:a16="http://schemas.microsoft.com/office/drawing/2014/main" id="{2B1FA7E9-8E4D-4686-902E-B84FBED4BF97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34" name="Freeform: Shape 36">
              <a:extLst>
                <a:ext uri="{FF2B5EF4-FFF2-40B4-BE49-F238E27FC236}">
                  <a16:creationId xmlns:a16="http://schemas.microsoft.com/office/drawing/2014/main" id="{99EF0D32-2CA7-FBF7-BC9A-0B92F1649286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7">
              <a:extLst>
                <a:ext uri="{FF2B5EF4-FFF2-40B4-BE49-F238E27FC236}">
                  <a16:creationId xmlns:a16="http://schemas.microsoft.com/office/drawing/2014/main" id="{4F5C5D71-08A9-7F7E-09BA-104525B339BD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8">
              <a:extLst>
                <a:ext uri="{FF2B5EF4-FFF2-40B4-BE49-F238E27FC236}">
                  <a16:creationId xmlns:a16="http://schemas.microsoft.com/office/drawing/2014/main" id="{EEDB2C07-B69B-7E55-17DD-A024D104B47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9">
              <a:extLst>
                <a:ext uri="{FF2B5EF4-FFF2-40B4-BE49-F238E27FC236}">
                  <a16:creationId xmlns:a16="http://schemas.microsoft.com/office/drawing/2014/main" id="{0AFC78C5-0663-792D-8EC8-588ED6D0248C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1A193AD3-8C1A-4C57-EC58-82920B3F3BDF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ACD7673B-6DD6-EFD6-4F35-8B1136686DB7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60B2C28E-92AF-9EE7-BE65-D117342CD6B3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DCF5F2B8-1394-92C3-47D4-F9254E108D92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2D8D463C-CF5A-9B55-D9AB-D5BC17D374A6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5">
              <a:extLst>
                <a:ext uri="{FF2B5EF4-FFF2-40B4-BE49-F238E27FC236}">
                  <a16:creationId xmlns:a16="http://schemas.microsoft.com/office/drawing/2014/main" id="{A3B3718D-5327-B8E2-D99E-97471280ABC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6">
              <a:extLst>
                <a:ext uri="{FF2B5EF4-FFF2-40B4-BE49-F238E27FC236}">
                  <a16:creationId xmlns:a16="http://schemas.microsoft.com/office/drawing/2014/main" id="{1BFDA342-5A74-258E-8A93-3BE4A9D9A2A4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7">
              <a:extLst>
                <a:ext uri="{FF2B5EF4-FFF2-40B4-BE49-F238E27FC236}">
                  <a16:creationId xmlns:a16="http://schemas.microsoft.com/office/drawing/2014/main" id="{35140AA4-6B6E-D690-E767-ACB90C2389C3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8">
              <a:extLst>
                <a:ext uri="{FF2B5EF4-FFF2-40B4-BE49-F238E27FC236}">
                  <a16:creationId xmlns:a16="http://schemas.microsoft.com/office/drawing/2014/main" id="{7F3C970E-84D4-A80E-79F5-B8DF19A02B8C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9">
              <a:extLst>
                <a:ext uri="{FF2B5EF4-FFF2-40B4-BE49-F238E27FC236}">
                  <a16:creationId xmlns:a16="http://schemas.microsoft.com/office/drawing/2014/main" id="{5EF52347-2AEB-15F2-A304-6EB52620FAE7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50">
              <a:extLst>
                <a:ext uri="{FF2B5EF4-FFF2-40B4-BE49-F238E27FC236}">
                  <a16:creationId xmlns:a16="http://schemas.microsoft.com/office/drawing/2014/main" id="{6949DEBD-2028-4222-1B50-73B7F0D60F64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51">
              <a:extLst>
                <a:ext uri="{FF2B5EF4-FFF2-40B4-BE49-F238E27FC236}">
                  <a16:creationId xmlns:a16="http://schemas.microsoft.com/office/drawing/2014/main" id="{22E6A999-E6E1-F2F4-09B3-6467005B98AA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52">
              <a:extLst>
                <a:ext uri="{FF2B5EF4-FFF2-40B4-BE49-F238E27FC236}">
                  <a16:creationId xmlns:a16="http://schemas.microsoft.com/office/drawing/2014/main" id="{162D756B-5297-DC07-6108-359FDE621860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3">
              <a:extLst>
                <a:ext uri="{FF2B5EF4-FFF2-40B4-BE49-F238E27FC236}">
                  <a16:creationId xmlns:a16="http://schemas.microsoft.com/office/drawing/2014/main" id="{4A715535-B63E-9072-DFEB-81D83727034C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4">
              <a:extLst>
                <a:ext uri="{FF2B5EF4-FFF2-40B4-BE49-F238E27FC236}">
                  <a16:creationId xmlns:a16="http://schemas.microsoft.com/office/drawing/2014/main" id="{52DC7968-590B-1FA2-810F-8B61CD80E86F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5">
              <a:extLst>
                <a:ext uri="{FF2B5EF4-FFF2-40B4-BE49-F238E27FC236}">
                  <a16:creationId xmlns:a16="http://schemas.microsoft.com/office/drawing/2014/main" id="{B27ABA5E-3B0C-BFA7-C115-4B5B4D1CD748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6">
              <a:extLst>
                <a:ext uri="{FF2B5EF4-FFF2-40B4-BE49-F238E27FC236}">
                  <a16:creationId xmlns:a16="http://schemas.microsoft.com/office/drawing/2014/main" id="{808F73AF-8F7E-428D-0BFB-A04BBA27E883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7">
              <a:extLst>
                <a:ext uri="{FF2B5EF4-FFF2-40B4-BE49-F238E27FC236}">
                  <a16:creationId xmlns:a16="http://schemas.microsoft.com/office/drawing/2014/main" id="{C6B71851-B687-FD5A-D0B9-9CF14D0FE5F4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8">
              <a:extLst>
                <a:ext uri="{FF2B5EF4-FFF2-40B4-BE49-F238E27FC236}">
                  <a16:creationId xmlns:a16="http://schemas.microsoft.com/office/drawing/2014/main" id="{891CC8C5-DE98-F457-D0EF-9F3E8DF6BA33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9">
              <a:extLst>
                <a:ext uri="{FF2B5EF4-FFF2-40B4-BE49-F238E27FC236}">
                  <a16:creationId xmlns:a16="http://schemas.microsoft.com/office/drawing/2014/main" id="{0B78303E-FA7F-56DA-EE58-6C6A0DF2A839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9D5FDE0D-9E77-3B08-FE4C-B128391010FF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61">
              <a:extLst>
                <a:ext uri="{FF2B5EF4-FFF2-40B4-BE49-F238E27FC236}">
                  <a16:creationId xmlns:a16="http://schemas.microsoft.com/office/drawing/2014/main" id="{77B2D1F3-D23B-108C-6FAE-1979686C4121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62">
              <a:extLst>
                <a:ext uri="{FF2B5EF4-FFF2-40B4-BE49-F238E27FC236}">
                  <a16:creationId xmlns:a16="http://schemas.microsoft.com/office/drawing/2014/main" id="{422E1906-AD94-A4A5-3388-FE600AB2CCD0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3">
              <a:extLst>
                <a:ext uri="{FF2B5EF4-FFF2-40B4-BE49-F238E27FC236}">
                  <a16:creationId xmlns:a16="http://schemas.microsoft.com/office/drawing/2014/main" id="{FCD4D0CA-9DDE-3736-2B5B-E503A74E2B77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4">
              <a:extLst>
                <a:ext uri="{FF2B5EF4-FFF2-40B4-BE49-F238E27FC236}">
                  <a16:creationId xmlns:a16="http://schemas.microsoft.com/office/drawing/2014/main" id="{C33AFE2A-FAED-D325-92CC-7743836C9360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5">
              <a:extLst>
                <a:ext uri="{FF2B5EF4-FFF2-40B4-BE49-F238E27FC236}">
                  <a16:creationId xmlns:a16="http://schemas.microsoft.com/office/drawing/2014/main" id="{19E3E1D6-2C53-1E0F-442A-62148FD2CB72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6">
              <a:extLst>
                <a:ext uri="{FF2B5EF4-FFF2-40B4-BE49-F238E27FC236}">
                  <a16:creationId xmlns:a16="http://schemas.microsoft.com/office/drawing/2014/main" id="{5678B199-0519-02C2-719A-6E289A9734F2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7">
              <a:extLst>
                <a:ext uri="{FF2B5EF4-FFF2-40B4-BE49-F238E27FC236}">
                  <a16:creationId xmlns:a16="http://schemas.microsoft.com/office/drawing/2014/main" id="{699FFA61-3B0B-D048-C675-CB6A292172B2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8">
              <a:extLst>
                <a:ext uri="{FF2B5EF4-FFF2-40B4-BE49-F238E27FC236}">
                  <a16:creationId xmlns:a16="http://schemas.microsoft.com/office/drawing/2014/main" id="{048F2A6E-9BC1-F617-C735-D62684E2B3CC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9">
              <a:extLst>
                <a:ext uri="{FF2B5EF4-FFF2-40B4-BE49-F238E27FC236}">
                  <a16:creationId xmlns:a16="http://schemas.microsoft.com/office/drawing/2014/main" id="{65D74A56-B52E-AD08-6771-1750046E9A7C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70">
              <a:extLst>
                <a:ext uri="{FF2B5EF4-FFF2-40B4-BE49-F238E27FC236}">
                  <a16:creationId xmlns:a16="http://schemas.microsoft.com/office/drawing/2014/main" id="{9339DAD6-3492-4D26-6C23-F8ADBA3B2094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71">
              <a:extLst>
                <a:ext uri="{FF2B5EF4-FFF2-40B4-BE49-F238E27FC236}">
                  <a16:creationId xmlns:a16="http://schemas.microsoft.com/office/drawing/2014/main" id="{32F8CD28-5469-9438-EFB2-7599155D9F0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72">
              <a:extLst>
                <a:ext uri="{FF2B5EF4-FFF2-40B4-BE49-F238E27FC236}">
                  <a16:creationId xmlns:a16="http://schemas.microsoft.com/office/drawing/2014/main" id="{82BCCECF-53F2-3840-FBF4-0963D62675DF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3">
              <a:extLst>
                <a:ext uri="{FF2B5EF4-FFF2-40B4-BE49-F238E27FC236}">
                  <a16:creationId xmlns:a16="http://schemas.microsoft.com/office/drawing/2014/main" id="{96ED1C0B-FE00-4E03-010D-47FCC1C1C706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4">
              <a:extLst>
                <a:ext uri="{FF2B5EF4-FFF2-40B4-BE49-F238E27FC236}">
                  <a16:creationId xmlns:a16="http://schemas.microsoft.com/office/drawing/2014/main" id="{D53E47BD-C0D2-99ED-8038-8642C3E21AF5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5">
              <a:extLst>
                <a:ext uri="{FF2B5EF4-FFF2-40B4-BE49-F238E27FC236}">
                  <a16:creationId xmlns:a16="http://schemas.microsoft.com/office/drawing/2014/main" id="{88E8F191-BC4B-9B8F-E44F-48DC9F485556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6">
              <a:extLst>
                <a:ext uri="{FF2B5EF4-FFF2-40B4-BE49-F238E27FC236}">
                  <a16:creationId xmlns:a16="http://schemas.microsoft.com/office/drawing/2014/main" id="{32C6A3D6-91CD-FB41-BEB5-B5C123D7F91A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7">
              <a:extLst>
                <a:ext uri="{FF2B5EF4-FFF2-40B4-BE49-F238E27FC236}">
                  <a16:creationId xmlns:a16="http://schemas.microsoft.com/office/drawing/2014/main" id="{E8BE9BD0-501B-FE55-93F8-EF94648EEF4D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8">
              <a:extLst>
                <a:ext uri="{FF2B5EF4-FFF2-40B4-BE49-F238E27FC236}">
                  <a16:creationId xmlns:a16="http://schemas.microsoft.com/office/drawing/2014/main" id="{93101BBE-04F9-484C-A643-71F3880F0380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9">
              <a:extLst>
                <a:ext uri="{FF2B5EF4-FFF2-40B4-BE49-F238E27FC236}">
                  <a16:creationId xmlns:a16="http://schemas.microsoft.com/office/drawing/2014/main" id="{62B0911F-0F26-EEF8-2CFC-31907E266723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: Shape 80">
              <a:extLst>
                <a:ext uri="{FF2B5EF4-FFF2-40B4-BE49-F238E27FC236}">
                  <a16:creationId xmlns:a16="http://schemas.microsoft.com/office/drawing/2014/main" id="{BCA3F6F8-BBCF-025D-A5D2-D3E15DD68DE0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: Shape 81">
              <a:extLst>
                <a:ext uri="{FF2B5EF4-FFF2-40B4-BE49-F238E27FC236}">
                  <a16:creationId xmlns:a16="http://schemas.microsoft.com/office/drawing/2014/main" id="{B6226AA1-7F28-90CB-C288-62958E3936CC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: Shape 82">
              <a:extLst>
                <a:ext uri="{FF2B5EF4-FFF2-40B4-BE49-F238E27FC236}">
                  <a16:creationId xmlns:a16="http://schemas.microsoft.com/office/drawing/2014/main" id="{CDB90EB3-88DF-EE3E-9FA0-E73D2A49A11D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: Shape 83">
              <a:extLst>
                <a:ext uri="{FF2B5EF4-FFF2-40B4-BE49-F238E27FC236}">
                  <a16:creationId xmlns:a16="http://schemas.microsoft.com/office/drawing/2014/main" id="{15BAAC86-716A-761F-9AB0-D9F2C00BB75D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: Shape 84">
              <a:extLst>
                <a:ext uri="{FF2B5EF4-FFF2-40B4-BE49-F238E27FC236}">
                  <a16:creationId xmlns:a16="http://schemas.microsoft.com/office/drawing/2014/main" id="{4B2B1AF3-8D93-D323-C5A3-EC23BD956846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: Shape 85">
              <a:extLst>
                <a:ext uri="{FF2B5EF4-FFF2-40B4-BE49-F238E27FC236}">
                  <a16:creationId xmlns:a16="http://schemas.microsoft.com/office/drawing/2014/main" id="{B008FA64-6C3C-ED03-4051-007CFFB00F86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4" name="Tabela 83">
            <a:extLst>
              <a:ext uri="{FF2B5EF4-FFF2-40B4-BE49-F238E27FC236}">
                <a16:creationId xmlns:a16="http://schemas.microsoft.com/office/drawing/2014/main" id="{605415AE-1A92-E6A8-2A45-18954FE7F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893421"/>
              </p:ext>
            </p:extLst>
          </p:nvPr>
        </p:nvGraphicFramePr>
        <p:xfrm>
          <a:off x="4139952" y="2060848"/>
          <a:ext cx="4015360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03840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86" name="CaixaDeTexto 85">
            <a:extLst>
              <a:ext uri="{FF2B5EF4-FFF2-40B4-BE49-F238E27FC236}">
                <a16:creationId xmlns:a16="http://schemas.microsoft.com/office/drawing/2014/main" id="{38AC2CFD-6074-20BE-E989-0C7DDBCE63ED}"/>
              </a:ext>
            </a:extLst>
          </p:cNvPr>
          <p:cNvSpPr txBox="1"/>
          <p:nvPr/>
        </p:nvSpPr>
        <p:spPr>
          <a:xfrm>
            <a:off x="3995936" y="1556792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Por exemplo, vamos criar uma lista com alguns atributos:</a:t>
            </a:r>
          </a:p>
        </p:txBody>
      </p:sp>
      <p:pic>
        <p:nvPicPr>
          <p:cNvPr id="94" name="Imagem 93">
            <a:extLst>
              <a:ext uri="{FF2B5EF4-FFF2-40B4-BE49-F238E27FC236}">
                <a16:creationId xmlns:a16="http://schemas.microsoft.com/office/drawing/2014/main" id="{607CB483-354A-D008-484B-330481AE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5212787"/>
            <a:ext cx="6200149" cy="520469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22CBDED2-8807-66B7-D085-CFCD5E6517C8}"/>
              </a:ext>
            </a:extLst>
          </p:cNvPr>
          <p:cNvSpPr txBox="1"/>
          <p:nvPr/>
        </p:nvSpPr>
        <p:spPr>
          <a:xfrm>
            <a:off x="3995936" y="4589727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E aplicar a seguinte fórmula para normalizar os dados:</a:t>
            </a:r>
          </a:p>
        </p:txBody>
      </p:sp>
    </p:spTree>
    <p:extLst>
      <p:ext uri="{BB962C8B-B14F-4D97-AF65-F5344CB8AC3E}">
        <p14:creationId xmlns:p14="http://schemas.microsoft.com/office/powerpoint/2010/main" val="741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Normalização Min-Max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B5F54-C004-E8CD-E9EA-B02F88F48E39}"/>
              </a:ext>
            </a:extLst>
          </p:cNvPr>
          <p:cNvSpPr/>
          <p:nvPr/>
        </p:nvSpPr>
        <p:spPr>
          <a:xfrm>
            <a:off x="572316" y="2344504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Também conhecida como escala linear, visa transportar os dados para um intervalo específico, sendo geralmente entre 0 e 1</a:t>
            </a:r>
          </a:p>
        </p:txBody>
      </p:sp>
      <p:grpSp>
        <p:nvGrpSpPr>
          <p:cNvPr id="33" name="Group 35">
            <a:extLst>
              <a:ext uri="{FF2B5EF4-FFF2-40B4-BE49-F238E27FC236}">
                <a16:creationId xmlns:a16="http://schemas.microsoft.com/office/drawing/2014/main" id="{2B1FA7E9-8E4D-4686-902E-B84FBED4BF97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34" name="Freeform: Shape 36">
              <a:extLst>
                <a:ext uri="{FF2B5EF4-FFF2-40B4-BE49-F238E27FC236}">
                  <a16:creationId xmlns:a16="http://schemas.microsoft.com/office/drawing/2014/main" id="{99EF0D32-2CA7-FBF7-BC9A-0B92F1649286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7">
              <a:extLst>
                <a:ext uri="{FF2B5EF4-FFF2-40B4-BE49-F238E27FC236}">
                  <a16:creationId xmlns:a16="http://schemas.microsoft.com/office/drawing/2014/main" id="{4F5C5D71-08A9-7F7E-09BA-104525B339BD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8">
              <a:extLst>
                <a:ext uri="{FF2B5EF4-FFF2-40B4-BE49-F238E27FC236}">
                  <a16:creationId xmlns:a16="http://schemas.microsoft.com/office/drawing/2014/main" id="{EEDB2C07-B69B-7E55-17DD-A024D104B47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9">
              <a:extLst>
                <a:ext uri="{FF2B5EF4-FFF2-40B4-BE49-F238E27FC236}">
                  <a16:creationId xmlns:a16="http://schemas.microsoft.com/office/drawing/2014/main" id="{0AFC78C5-0663-792D-8EC8-588ED6D0248C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1A193AD3-8C1A-4C57-EC58-82920B3F3BDF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ACD7673B-6DD6-EFD6-4F35-8B1136686DB7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60B2C28E-92AF-9EE7-BE65-D117342CD6B3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DCF5F2B8-1394-92C3-47D4-F9254E108D92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2D8D463C-CF5A-9B55-D9AB-D5BC17D374A6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5">
              <a:extLst>
                <a:ext uri="{FF2B5EF4-FFF2-40B4-BE49-F238E27FC236}">
                  <a16:creationId xmlns:a16="http://schemas.microsoft.com/office/drawing/2014/main" id="{A3B3718D-5327-B8E2-D99E-97471280ABC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6">
              <a:extLst>
                <a:ext uri="{FF2B5EF4-FFF2-40B4-BE49-F238E27FC236}">
                  <a16:creationId xmlns:a16="http://schemas.microsoft.com/office/drawing/2014/main" id="{1BFDA342-5A74-258E-8A93-3BE4A9D9A2A4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7">
              <a:extLst>
                <a:ext uri="{FF2B5EF4-FFF2-40B4-BE49-F238E27FC236}">
                  <a16:creationId xmlns:a16="http://schemas.microsoft.com/office/drawing/2014/main" id="{35140AA4-6B6E-D690-E767-ACB90C2389C3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8">
              <a:extLst>
                <a:ext uri="{FF2B5EF4-FFF2-40B4-BE49-F238E27FC236}">
                  <a16:creationId xmlns:a16="http://schemas.microsoft.com/office/drawing/2014/main" id="{7F3C970E-84D4-A80E-79F5-B8DF19A02B8C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9">
              <a:extLst>
                <a:ext uri="{FF2B5EF4-FFF2-40B4-BE49-F238E27FC236}">
                  <a16:creationId xmlns:a16="http://schemas.microsoft.com/office/drawing/2014/main" id="{5EF52347-2AEB-15F2-A304-6EB52620FAE7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50">
              <a:extLst>
                <a:ext uri="{FF2B5EF4-FFF2-40B4-BE49-F238E27FC236}">
                  <a16:creationId xmlns:a16="http://schemas.microsoft.com/office/drawing/2014/main" id="{6949DEBD-2028-4222-1B50-73B7F0D60F64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51">
              <a:extLst>
                <a:ext uri="{FF2B5EF4-FFF2-40B4-BE49-F238E27FC236}">
                  <a16:creationId xmlns:a16="http://schemas.microsoft.com/office/drawing/2014/main" id="{22E6A999-E6E1-F2F4-09B3-6467005B98AA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52">
              <a:extLst>
                <a:ext uri="{FF2B5EF4-FFF2-40B4-BE49-F238E27FC236}">
                  <a16:creationId xmlns:a16="http://schemas.microsoft.com/office/drawing/2014/main" id="{162D756B-5297-DC07-6108-359FDE621860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3">
              <a:extLst>
                <a:ext uri="{FF2B5EF4-FFF2-40B4-BE49-F238E27FC236}">
                  <a16:creationId xmlns:a16="http://schemas.microsoft.com/office/drawing/2014/main" id="{4A715535-B63E-9072-DFEB-81D83727034C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4">
              <a:extLst>
                <a:ext uri="{FF2B5EF4-FFF2-40B4-BE49-F238E27FC236}">
                  <a16:creationId xmlns:a16="http://schemas.microsoft.com/office/drawing/2014/main" id="{52DC7968-590B-1FA2-810F-8B61CD80E86F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5">
              <a:extLst>
                <a:ext uri="{FF2B5EF4-FFF2-40B4-BE49-F238E27FC236}">
                  <a16:creationId xmlns:a16="http://schemas.microsoft.com/office/drawing/2014/main" id="{B27ABA5E-3B0C-BFA7-C115-4B5B4D1CD748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6">
              <a:extLst>
                <a:ext uri="{FF2B5EF4-FFF2-40B4-BE49-F238E27FC236}">
                  <a16:creationId xmlns:a16="http://schemas.microsoft.com/office/drawing/2014/main" id="{808F73AF-8F7E-428D-0BFB-A04BBA27E883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7">
              <a:extLst>
                <a:ext uri="{FF2B5EF4-FFF2-40B4-BE49-F238E27FC236}">
                  <a16:creationId xmlns:a16="http://schemas.microsoft.com/office/drawing/2014/main" id="{C6B71851-B687-FD5A-D0B9-9CF14D0FE5F4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8">
              <a:extLst>
                <a:ext uri="{FF2B5EF4-FFF2-40B4-BE49-F238E27FC236}">
                  <a16:creationId xmlns:a16="http://schemas.microsoft.com/office/drawing/2014/main" id="{891CC8C5-DE98-F457-D0EF-9F3E8DF6BA33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9">
              <a:extLst>
                <a:ext uri="{FF2B5EF4-FFF2-40B4-BE49-F238E27FC236}">
                  <a16:creationId xmlns:a16="http://schemas.microsoft.com/office/drawing/2014/main" id="{0B78303E-FA7F-56DA-EE58-6C6A0DF2A839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9D5FDE0D-9E77-3B08-FE4C-B128391010FF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61">
              <a:extLst>
                <a:ext uri="{FF2B5EF4-FFF2-40B4-BE49-F238E27FC236}">
                  <a16:creationId xmlns:a16="http://schemas.microsoft.com/office/drawing/2014/main" id="{77B2D1F3-D23B-108C-6FAE-1979686C4121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62">
              <a:extLst>
                <a:ext uri="{FF2B5EF4-FFF2-40B4-BE49-F238E27FC236}">
                  <a16:creationId xmlns:a16="http://schemas.microsoft.com/office/drawing/2014/main" id="{422E1906-AD94-A4A5-3388-FE600AB2CCD0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3">
              <a:extLst>
                <a:ext uri="{FF2B5EF4-FFF2-40B4-BE49-F238E27FC236}">
                  <a16:creationId xmlns:a16="http://schemas.microsoft.com/office/drawing/2014/main" id="{FCD4D0CA-9DDE-3736-2B5B-E503A74E2B77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4">
              <a:extLst>
                <a:ext uri="{FF2B5EF4-FFF2-40B4-BE49-F238E27FC236}">
                  <a16:creationId xmlns:a16="http://schemas.microsoft.com/office/drawing/2014/main" id="{C33AFE2A-FAED-D325-92CC-7743836C9360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5">
              <a:extLst>
                <a:ext uri="{FF2B5EF4-FFF2-40B4-BE49-F238E27FC236}">
                  <a16:creationId xmlns:a16="http://schemas.microsoft.com/office/drawing/2014/main" id="{19E3E1D6-2C53-1E0F-442A-62148FD2CB72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6">
              <a:extLst>
                <a:ext uri="{FF2B5EF4-FFF2-40B4-BE49-F238E27FC236}">
                  <a16:creationId xmlns:a16="http://schemas.microsoft.com/office/drawing/2014/main" id="{5678B199-0519-02C2-719A-6E289A9734F2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7">
              <a:extLst>
                <a:ext uri="{FF2B5EF4-FFF2-40B4-BE49-F238E27FC236}">
                  <a16:creationId xmlns:a16="http://schemas.microsoft.com/office/drawing/2014/main" id="{699FFA61-3B0B-D048-C675-CB6A292172B2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8">
              <a:extLst>
                <a:ext uri="{FF2B5EF4-FFF2-40B4-BE49-F238E27FC236}">
                  <a16:creationId xmlns:a16="http://schemas.microsoft.com/office/drawing/2014/main" id="{048F2A6E-9BC1-F617-C735-D62684E2B3CC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9">
              <a:extLst>
                <a:ext uri="{FF2B5EF4-FFF2-40B4-BE49-F238E27FC236}">
                  <a16:creationId xmlns:a16="http://schemas.microsoft.com/office/drawing/2014/main" id="{65D74A56-B52E-AD08-6771-1750046E9A7C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70">
              <a:extLst>
                <a:ext uri="{FF2B5EF4-FFF2-40B4-BE49-F238E27FC236}">
                  <a16:creationId xmlns:a16="http://schemas.microsoft.com/office/drawing/2014/main" id="{9339DAD6-3492-4D26-6C23-F8ADBA3B2094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71">
              <a:extLst>
                <a:ext uri="{FF2B5EF4-FFF2-40B4-BE49-F238E27FC236}">
                  <a16:creationId xmlns:a16="http://schemas.microsoft.com/office/drawing/2014/main" id="{32F8CD28-5469-9438-EFB2-7599155D9F0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72">
              <a:extLst>
                <a:ext uri="{FF2B5EF4-FFF2-40B4-BE49-F238E27FC236}">
                  <a16:creationId xmlns:a16="http://schemas.microsoft.com/office/drawing/2014/main" id="{82BCCECF-53F2-3840-FBF4-0963D62675DF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3">
              <a:extLst>
                <a:ext uri="{FF2B5EF4-FFF2-40B4-BE49-F238E27FC236}">
                  <a16:creationId xmlns:a16="http://schemas.microsoft.com/office/drawing/2014/main" id="{96ED1C0B-FE00-4E03-010D-47FCC1C1C706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4">
              <a:extLst>
                <a:ext uri="{FF2B5EF4-FFF2-40B4-BE49-F238E27FC236}">
                  <a16:creationId xmlns:a16="http://schemas.microsoft.com/office/drawing/2014/main" id="{D53E47BD-C0D2-99ED-8038-8642C3E21AF5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5">
              <a:extLst>
                <a:ext uri="{FF2B5EF4-FFF2-40B4-BE49-F238E27FC236}">
                  <a16:creationId xmlns:a16="http://schemas.microsoft.com/office/drawing/2014/main" id="{88E8F191-BC4B-9B8F-E44F-48DC9F485556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6">
              <a:extLst>
                <a:ext uri="{FF2B5EF4-FFF2-40B4-BE49-F238E27FC236}">
                  <a16:creationId xmlns:a16="http://schemas.microsoft.com/office/drawing/2014/main" id="{32C6A3D6-91CD-FB41-BEB5-B5C123D7F91A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7">
              <a:extLst>
                <a:ext uri="{FF2B5EF4-FFF2-40B4-BE49-F238E27FC236}">
                  <a16:creationId xmlns:a16="http://schemas.microsoft.com/office/drawing/2014/main" id="{E8BE9BD0-501B-FE55-93F8-EF94648EEF4D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8">
              <a:extLst>
                <a:ext uri="{FF2B5EF4-FFF2-40B4-BE49-F238E27FC236}">
                  <a16:creationId xmlns:a16="http://schemas.microsoft.com/office/drawing/2014/main" id="{93101BBE-04F9-484C-A643-71F3880F0380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9">
              <a:extLst>
                <a:ext uri="{FF2B5EF4-FFF2-40B4-BE49-F238E27FC236}">
                  <a16:creationId xmlns:a16="http://schemas.microsoft.com/office/drawing/2014/main" id="{62B0911F-0F26-EEF8-2CFC-31907E266723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: Shape 80">
              <a:extLst>
                <a:ext uri="{FF2B5EF4-FFF2-40B4-BE49-F238E27FC236}">
                  <a16:creationId xmlns:a16="http://schemas.microsoft.com/office/drawing/2014/main" id="{BCA3F6F8-BBCF-025D-A5D2-D3E15DD68DE0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: Shape 81">
              <a:extLst>
                <a:ext uri="{FF2B5EF4-FFF2-40B4-BE49-F238E27FC236}">
                  <a16:creationId xmlns:a16="http://schemas.microsoft.com/office/drawing/2014/main" id="{B6226AA1-7F28-90CB-C288-62958E3936CC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: Shape 82">
              <a:extLst>
                <a:ext uri="{FF2B5EF4-FFF2-40B4-BE49-F238E27FC236}">
                  <a16:creationId xmlns:a16="http://schemas.microsoft.com/office/drawing/2014/main" id="{CDB90EB3-88DF-EE3E-9FA0-E73D2A49A11D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: Shape 83">
              <a:extLst>
                <a:ext uri="{FF2B5EF4-FFF2-40B4-BE49-F238E27FC236}">
                  <a16:creationId xmlns:a16="http://schemas.microsoft.com/office/drawing/2014/main" id="{15BAAC86-716A-761F-9AB0-D9F2C00BB75D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: Shape 84">
              <a:extLst>
                <a:ext uri="{FF2B5EF4-FFF2-40B4-BE49-F238E27FC236}">
                  <a16:creationId xmlns:a16="http://schemas.microsoft.com/office/drawing/2014/main" id="{4B2B1AF3-8D93-D323-C5A3-EC23BD956846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: Shape 85">
              <a:extLst>
                <a:ext uri="{FF2B5EF4-FFF2-40B4-BE49-F238E27FC236}">
                  <a16:creationId xmlns:a16="http://schemas.microsoft.com/office/drawing/2014/main" id="{B008FA64-6C3C-ED03-4051-007CFFB00F86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4" name="Tabela 83">
            <a:extLst>
              <a:ext uri="{FF2B5EF4-FFF2-40B4-BE49-F238E27FC236}">
                <a16:creationId xmlns:a16="http://schemas.microsoft.com/office/drawing/2014/main" id="{605415AE-1A92-E6A8-2A45-18954FE7F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51403"/>
              </p:ext>
            </p:extLst>
          </p:nvPr>
        </p:nvGraphicFramePr>
        <p:xfrm>
          <a:off x="4090495" y="2060848"/>
          <a:ext cx="4729976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182494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0,8139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0,3513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/>
                        <a:t>0,2380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0,6744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0,5676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86" name="CaixaDeTexto 85">
            <a:extLst>
              <a:ext uri="{FF2B5EF4-FFF2-40B4-BE49-F238E27FC236}">
                <a16:creationId xmlns:a16="http://schemas.microsoft.com/office/drawing/2014/main" id="{38AC2CFD-6074-20BE-E989-0C7DDBCE63ED}"/>
              </a:ext>
            </a:extLst>
          </p:cNvPr>
          <p:cNvSpPr txBox="1"/>
          <p:nvPr/>
        </p:nvSpPr>
        <p:spPr>
          <a:xfrm>
            <a:off x="3995936" y="1556792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Após a normalização, os dados se apresentam como: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E87CF78-BD4C-2E0C-A899-EB31F8D30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64321"/>
              </p:ext>
            </p:extLst>
          </p:nvPr>
        </p:nvGraphicFramePr>
        <p:xfrm>
          <a:off x="6164720" y="4509120"/>
          <a:ext cx="2007680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03840">
                  <a:extLst>
                    <a:ext uri="{9D8B030D-6E8A-4147-A177-3AD203B41FA5}">
                      <a16:colId xmlns:a16="http://schemas.microsoft.com/office/drawing/2014/main" val="3868781362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17498362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Normal.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7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601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5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/>
                        <a:t>0,2380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32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592180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06454D02-F4BF-C4EF-E30F-6757608E7D4A}"/>
              </a:ext>
            </a:extLst>
          </p:cNvPr>
          <p:cNvSpPr txBox="1"/>
          <p:nvPr/>
        </p:nvSpPr>
        <p:spPr>
          <a:xfrm>
            <a:off x="3923928" y="4509120"/>
            <a:ext cx="2004136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Observando o parâmetro de Altura, conseguimos traçar um relação entre os valores</a:t>
            </a:r>
          </a:p>
        </p:txBody>
      </p:sp>
    </p:spTree>
    <p:extLst>
      <p:ext uri="{BB962C8B-B14F-4D97-AF65-F5344CB8AC3E}">
        <p14:creationId xmlns:p14="http://schemas.microsoft.com/office/powerpoint/2010/main" val="30840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Normalização de pontuação Z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D141460-D2BD-7978-C291-E9F000DA2D2C}"/>
              </a:ext>
            </a:extLst>
          </p:cNvPr>
          <p:cNvSpPr/>
          <p:nvPr/>
        </p:nvSpPr>
        <p:spPr>
          <a:xfrm>
            <a:off x="572316" y="2060848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Também conhecida como Standard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Scaler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ou Normalização Z-Score. Ela transforma os dados de modo que tenham uma média 0 e um desvio padrão igual a 1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9CEBB409-82A1-010A-CC46-C143F74CA52F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4" name="Freeform: Shape 36">
              <a:extLst>
                <a:ext uri="{FF2B5EF4-FFF2-40B4-BE49-F238E27FC236}">
                  <a16:creationId xmlns:a16="http://schemas.microsoft.com/office/drawing/2014/main" id="{446E0CC9-5AF5-E3D2-7290-4EF370F8B43B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37">
              <a:extLst>
                <a:ext uri="{FF2B5EF4-FFF2-40B4-BE49-F238E27FC236}">
                  <a16:creationId xmlns:a16="http://schemas.microsoft.com/office/drawing/2014/main" id="{89FD9819-C60B-7EE1-CA27-59E9CEE6E2A1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7BF77C3A-B3AD-76E9-C3A3-23C9D5250A36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A820CD1B-E98D-D313-6712-0CF4900A0ACA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F483E647-3AC2-1D4E-9EA4-3020C550DF4A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41B8BF4E-3565-8A9D-EE08-23B22CD9C263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9E9E8769-DC52-E0FF-B3F5-216C1D17645B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:a16="http://schemas.microsoft.com/office/drawing/2014/main" id="{3CE7191E-8B51-C7C9-F293-89927BFF0499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4D7CE55-05E5-CA0F-DEBA-275E79B71252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45">
              <a:extLst>
                <a:ext uri="{FF2B5EF4-FFF2-40B4-BE49-F238E27FC236}">
                  <a16:creationId xmlns:a16="http://schemas.microsoft.com/office/drawing/2014/main" id="{4EDACFA6-C352-F861-F33C-14F498105F3F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46">
              <a:extLst>
                <a:ext uri="{FF2B5EF4-FFF2-40B4-BE49-F238E27FC236}">
                  <a16:creationId xmlns:a16="http://schemas.microsoft.com/office/drawing/2014/main" id="{369FF63F-F10D-C697-DF09-BA4BD07DE81F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47">
              <a:extLst>
                <a:ext uri="{FF2B5EF4-FFF2-40B4-BE49-F238E27FC236}">
                  <a16:creationId xmlns:a16="http://schemas.microsoft.com/office/drawing/2014/main" id="{D35D56E0-954E-E703-ED1C-B5D58562E9A1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A8219CF1-DF4C-3A96-821D-D602B1D08F69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06159384-3284-2D8D-249E-82E819EBFB66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50">
              <a:extLst>
                <a:ext uri="{FF2B5EF4-FFF2-40B4-BE49-F238E27FC236}">
                  <a16:creationId xmlns:a16="http://schemas.microsoft.com/office/drawing/2014/main" id="{E6D736AF-523E-A6B9-5027-974049BE4D47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3EB35040-D52A-9701-241B-EF89672EB426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67E411F2-5B4A-99DE-5C79-2ABB37E03ADB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FB067549-6867-ABED-9714-C33DE3671F38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54">
              <a:extLst>
                <a:ext uri="{FF2B5EF4-FFF2-40B4-BE49-F238E27FC236}">
                  <a16:creationId xmlns:a16="http://schemas.microsoft.com/office/drawing/2014/main" id="{F7B98804-67B8-519D-EDB3-6B016922D571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55">
              <a:extLst>
                <a:ext uri="{FF2B5EF4-FFF2-40B4-BE49-F238E27FC236}">
                  <a16:creationId xmlns:a16="http://schemas.microsoft.com/office/drawing/2014/main" id="{19F3ABAD-7755-C0EB-F00D-DF912F04DB9E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56">
              <a:extLst>
                <a:ext uri="{FF2B5EF4-FFF2-40B4-BE49-F238E27FC236}">
                  <a16:creationId xmlns:a16="http://schemas.microsoft.com/office/drawing/2014/main" id="{0D5DDE46-A188-3911-F514-E553C936E900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57">
              <a:extLst>
                <a:ext uri="{FF2B5EF4-FFF2-40B4-BE49-F238E27FC236}">
                  <a16:creationId xmlns:a16="http://schemas.microsoft.com/office/drawing/2014/main" id="{6A024F67-20EA-DD27-707D-2A316DADC38F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58">
              <a:extLst>
                <a:ext uri="{FF2B5EF4-FFF2-40B4-BE49-F238E27FC236}">
                  <a16:creationId xmlns:a16="http://schemas.microsoft.com/office/drawing/2014/main" id="{975AFA2D-3686-CE22-FAD2-E254B55CA9DD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8641DE9D-BB1B-52CD-3048-3B73E5AF531D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60">
              <a:extLst>
                <a:ext uri="{FF2B5EF4-FFF2-40B4-BE49-F238E27FC236}">
                  <a16:creationId xmlns:a16="http://schemas.microsoft.com/office/drawing/2014/main" id="{7B9A3902-C530-965A-B563-A0D3F60B6D68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61">
              <a:extLst>
                <a:ext uri="{FF2B5EF4-FFF2-40B4-BE49-F238E27FC236}">
                  <a16:creationId xmlns:a16="http://schemas.microsoft.com/office/drawing/2014/main" id="{82D4AC8D-E630-987D-6D4D-2C9F3F18D246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62">
              <a:extLst>
                <a:ext uri="{FF2B5EF4-FFF2-40B4-BE49-F238E27FC236}">
                  <a16:creationId xmlns:a16="http://schemas.microsoft.com/office/drawing/2014/main" id="{46958745-8C39-A4DD-EA07-14DF5CAF1A55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63">
              <a:extLst>
                <a:ext uri="{FF2B5EF4-FFF2-40B4-BE49-F238E27FC236}">
                  <a16:creationId xmlns:a16="http://schemas.microsoft.com/office/drawing/2014/main" id="{1B59EF3B-4662-F606-4347-2952A5D465D7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64">
              <a:extLst>
                <a:ext uri="{FF2B5EF4-FFF2-40B4-BE49-F238E27FC236}">
                  <a16:creationId xmlns:a16="http://schemas.microsoft.com/office/drawing/2014/main" id="{5789F23C-7DF3-6F6F-19C4-79865B80A8AC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65">
              <a:extLst>
                <a:ext uri="{FF2B5EF4-FFF2-40B4-BE49-F238E27FC236}">
                  <a16:creationId xmlns:a16="http://schemas.microsoft.com/office/drawing/2014/main" id="{A96542B1-2D4A-5239-4DC5-83F3E282D1E4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66">
              <a:extLst>
                <a:ext uri="{FF2B5EF4-FFF2-40B4-BE49-F238E27FC236}">
                  <a16:creationId xmlns:a16="http://schemas.microsoft.com/office/drawing/2014/main" id="{90FB03F1-6C69-D708-9641-201335296537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67">
              <a:extLst>
                <a:ext uri="{FF2B5EF4-FFF2-40B4-BE49-F238E27FC236}">
                  <a16:creationId xmlns:a16="http://schemas.microsoft.com/office/drawing/2014/main" id="{A423D01A-CC2C-5AE0-6E42-A2814EC7D79E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68">
              <a:extLst>
                <a:ext uri="{FF2B5EF4-FFF2-40B4-BE49-F238E27FC236}">
                  <a16:creationId xmlns:a16="http://schemas.microsoft.com/office/drawing/2014/main" id="{9BBB1356-EB87-6105-7BA1-F90066644440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69">
              <a:extLst>
                <a:ext uri="{FF2B5EF4-FFF2-40B4-BE49-F238E27FC236}">
                  <a16:creationId xmlns:a16="http://schemas.microsoft.com/office/drawing/2014/main" id="{25C91963-7164-A435-1DEB-7637613B9AA1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70">
              <a:extLst>
                <a:ext uri="{FF2B5EF4-FFF2-40B4-BE49-F238E27FC236}">
                  <a16:creationId xmlns:a16="http://schemas.microsoft.com/office/drawing/2014/main" id="{9FF82BB9-5027-2976-77CD-2C473B404118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71">
              <a:extLst>
                <a:ext uri="{FF2B5EF4-FFF2-40B4-BE49-F238E27FC236}">
                  <a16:creationId xmlns:a16="http://schemas.microsoft.com/office/drawing/2014/main" id="{BE5798D3-21BD-1DB6-61E6-0EB374ED631E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72">
              <a:extLst>
                <a:ext uri="{FF2B5EF4-FFF2-40B4-BE49-F238E27FC236}">
                  <a16:creationId xmlns:a16="http://schemas.microsoft.com/office/drawing/2014/main" id="{AC90BABD-BB17-B79F-36D3-BF499FD0A125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73">
              <a:extLst>
                <a:ext uri="{FF2B5EF4-FFF2-40B4-BE49-F238E27FC236}">
                  <a16:creationId xmlns:a16="http://schemas.microsoft.com/office/drawing/2014/main" id="{445678DE-146E-0463-C75E-9F1958DB3027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74">
              <a:extLst>
                <a:ext uri="{FF2B5EF4-FFF2-40B4-BE49-F238E27FC236}">
                  <a16:creationId xmlns:a16="http://schemas.microsoft.com/office/drawing/2014/main" id="{C697B006-5306-EC9D-E704-DB4E14C3682B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75">
              <a:extLst>
                <a:ext uri="{FF2B5EF4-FFF2-40B4-BE49-F238E27FC236}">
                  <a16:creationId xmlns:a16="http://schemas.microsoft.com/office/drawing/2014/main" id="{F9FFFF05-5D66-4826-E47F-70B97541BA4A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76">
              <a:extLst>
                <a:ext uri="{FF2B5EF4-FFF2-40B4-BE49-F238E27FC236}">
                  <a16:creationId xmlns:a16="http://schemas.microsoft.com/office/drawing/2014/main" id="{1FFF047D-B56C-3E0F-2297-72B8A6B9022C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id="{3F95457A-1265-C5D0-DD54-7F6F050337B7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E09FF8EC-A24C-F1CF-B851-C452248834FC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id="{9EB81E41-1332-E058-433A-26E9AB4696CC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id="{361FD87D-A698-7885-8356-865CCE4F4F72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id="{D97BE025-5E6C-0A21-E515-96E8988E7781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82">
              <a:extLst>
                <a:ext uri="{FF2B5EF4-FFF2-40B4-BE49-F238E27FC236}">
                  <a16:creationId xmlns:a16="http://schemas.microsoft.com/office/drawing/2014/main" id="{3FA6227A-9C2E-8CDF-427B-EDF1EFD471FE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83">
              <a:extLst>
                <a:ext uri="{FF2B5EF4-FFF2-40B4-BE49-F238E27FC236}">
                  <a16:creationId xmlns:a16="http://schemas.microsoft.com/office/drawing/2014/main" id="{B6791AEF-6F30-6CDB-438E-CD2366A47454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84">
              <a:extLst>
                <a:ext uri="{FF2B5EF4-FFF2-40B4-BE49-F238E27FC236}">
                  <a16:creationId xmlns:a16="http://schemas.microsoft.com/office/drawing/2014/main" id="{D853539C-590C-B03E-A765-A95BE03E6366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85">
              <a:extLst>
                <a:ext uri="{FF2B5EF4-FFF2-40B4-BE49-F238E27FC236}">
                  <a16:creationId xmlns:a16="http://schemas.microsoft.com/office/drawing/2014/main" id="{CE5E9F1D-CCBB-9118-FD7D-3BEA00891CDC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55" name="Tabela 54">
            <a:extLst>
              <a:ext uri="{FF2B5EF4-FFF2-40B4-BE49-F238E27FC236}">
                <a16:creationId xmlns:a16="http://schemas.microsoft.com/office/drawing/2014/main" id="{E37AA03D-5AA0-313E-CC3D-9FF38D473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20342"/>
              </p:ext>
            </p:extLst>
          </p:nvPr>
        </p:nvGraphicFramePr>
        <p:xfrm>
          <a:off x="4139952" y="2060848"/>
          <a:ext cx="4015360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03840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58" name="CaixaDeTexto 57">
            <a:extLst>
              <a:ext uri="{FF2B5EF4-FFF2-40B4-BE49-F238E27FC236}">
                <a16:creationId xmlns:a16="http://schemas.microsoft.com/office/drawing/2014/main" id="{8155DB27-228E-FAE3-E51C-AEBE4FD174D8}"/>
              </a:ext>
            </a:extLst>
          </p:cNvPr>
          <p:cNvSpPr txBox="1"/>
          <p:nvPr/>
        </p:nvSpPr>
        <p:spPr>
          <a:xfrm>
            <a:off x="3995936" y="1556792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Vamos usar a mesma lista de atributos:</a:t>
            </a:r>
          </a:p>
        </p:txBody>
      </p:sp>
    </p:spTree>
    <p:extLst>
      <p:ext uri="{BB962C8B-B14F-4D97-AF65-F5344CB8AC3E}">
        <p14:creationId xmlns:p14="http://schemas.microsoft.com/office/powerpoint/2010/main" val="43940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Normalização de pontuação 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B5F54-C004-E8CD-E9EA-B02F88F48E39}"/>
              </a:ext>
            </a:extLst>
          </p:cNvPr>
          <p:cNvSpPr/>
          <p:nvPr/>
        </p:nvSpPr>
        <p:spPr>
          <a:xfrm>
            <a:off x="572316" y="2132856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Também conhecida como Standard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Scaler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 ou Normalização Z-Score. Ela transforma os dados de modo que tenham uma média 0 e um desvio padrão igual a 1</a:t>
            </a:r>
          </a:p>
        </p:txBody>
      </p:sp>
      <p:grpSp>
        <p:nvGrpSpPr>
          <p:cNvPr id="33" name="Group 35">
            <a:extLst>
              <a:ext uri="{FF2B5EF4-FFF2-40B4-BE49-F238E27FC236}">
                <a16:creationId xmlns:a16="http://schemas.microsoft.com/office/drawing/2014/main" id="{2B1FA7E9-8E4D-4686-902E-B84FBED4BF97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34" name="Freeform: Shape 36">
              <a:extLst>
                <a:ext uri="{FF2B5EF4-FFF2-40B4-BE49-F238E27FC236}">
                  <a16:creationId xmlns:a16="http://schemas.microsoft.com/office/drawing/2014/main" id="{99EF0D32-2CA7-FBF7-BC9A-0B92F1649286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7">
              <a:extLst>
                <a:ext uri="{FF2B5EF4-FFF2-40B4-BE49-F238E27FC236}">
                  <a16:creationId xmlns:a16="http://schemas.microsoft.com/office/drawing/2014/main" id="{4F5C5D71-08A9-7F7E-09BA-104525B339BD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8">
              <a:extLst>
                <a:ext uri="{FF2B5EF4-FFF2-40B4-BE49-F238E27FC236}">
                  <a16:creationId xmlns:a16="http://schemas.microsoft.com/office/drawing/2014/main" id="{EEDB2C07-B69B-7E55-17DD-A024D104B47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9">
              <a:extLst>
                <a:ext uri="{FF2B5EF4-FFF2-40B4-BE49-F238E27FC236}">
                  <a16:creationId xmlns:a16="http://schemas.microsoft.com/office/drawing/2014/main" id="{0AFC78C5-0663-792D-8EC8-588ED6D0248C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1A193AD3-8C1A-4C57-EC58-82920B3F3BDF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ACD7673B-6DD6-EFD6-4F35-8B1136686DB7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60B2C28E-92AF-9EE7-BE65-D117342CD6B3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DCF5F2B8-1394-92C3-47D4-F9254E108D92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2D8D463C-CF5A-9B55-D9AB-D5BC17D374A6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5">
              <a:extLst>
                <a:ext uri="{FF2B5EF4-FFF2-40B4-BE49-F238E27FC236}">
                  <a16:creationId xmlns:a16="http://schemas.microsoft.com/office/drawing/2014/main" id="{A3B3718D-5327-B8E2-D99E-97471280ABC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6">
              <a:extLst>
                <a:ext uri="{FF2B5EF4-FFF2-40B4-BE49-F238E27FC236}">
                  <a16:creationId xmlns:a16="http://schemas.microsoft.com/office/drawing/2014/main" id="{1BFDA342-5A74-258E-8A93-3BE4A9D9A2A4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7">
              <a:extLst>
                <a:ext uri="{FF2B5EF4-FFF2-40B4-BE49-F238E27FC236}">
                  <a16:creationId xmlns:a16="http://schemas.microsoft.com/office/drawing/2014/main" id="{35140AA4-6B6E-D690-E767-ACB90C2389C3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8">
              <a:extLst>
                <a:ext uri="{FF2B5EF4-FFF2-40B4-BE49-F238E27FC236}">
                  <a16:creationId xmlns:a16="http://schemas.microsoft.com/office/drawing/2014/main" id="{7F3C970E-84D4-A80E-79F5-B8DF19A02B8C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9">
              <a:extLst>
                <a:ext uri="{FF2B5EF4-FFF2-40B4-BE49-F238E27FC236}">
                  <a16:creationId xmlns:a16="http://schemas.microsoft.com/office/drawing/2014/main" id="{5EF52347-2AEB-15F2-A304-6EB52620FAE7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50">
              <a:extLst>
                <a:ext uri="{FF2B5EF4-FFF2-40B4-BE49-F238E27FC236}">
                  <a16:creationId xmlns:a16="http://schemas.microsoft.com/office/drawing/2014/main" id="{6949DEBD-2028-4222-1B50-73B7F0D60F64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51">
              <a:extLst>
                <a:ext uri="{FF2B5EF4-FFF2-40B4-BE49-F238E27FC236}">
                  <a16:creationId xmlns:a16="http://schemas.microsoft.com/office/drawing/2014/main" id="{22E6A999-E6E1-F2F4-09B3-6467005B98AA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52">
              <a:extLst>
                <a:ext uri="{FF2B5EF4-FFF2-40B4-BE49-F238E27FC236}">
                  <a16:creationId xmlns:a16="http://schemas.microsoft.com/office/drawing/2014/main" id="{162D756B-5297-DC07-6108-359FDE621860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3">
              <a:extLst>
                <a:ext uri="{FF2B5EF4-FFF2-40B4-BE49-F238E27FC236}">
                  <a16:creationId xmlns:a16="http://schemas.microsoft.com/office/drawing/2014/main" id="{4A715535-B63E-9072-DFEB-81D83727034C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4">
              <a:extLst>
                <a:ext uri="{FF2B5EF4-FFF2-40B4-BE49-F238E27FC236}">
                  <a16:creationId xmlns:a16="http://schemas.microsoft.com/office/drawing/2014/main" id="{52DC7968-590B-1FA2-810F-8B61CD80E86F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5">
              <a:extLst>
                <a:ext uri="{FF2B5EF4-FFF2-40B4-BE49-F238E27FC236}">
                  <a16:creationId xmlns:a16="http://schemas.microsoft.com/office/drawing/2014/main" id="{B27ABA5E-3B0C-BFA7-C115-4B5B4D1CD748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6">
              <a:extLst>
                <a:ext uri="{FF2B5EF4-FFF2-40B4-BE49-F238E27FC236}">
                  <a16:creationId xmlns:a16="http://schemas.microsoft.com/office/drawing/2014/main" id="{808F73AF-8F7E-428D-0BFB-A04BBA27E883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7">
              <a:extLst>
                <a:ext uri="{FF2B5EF4-FFF2-40B4-BE49-F238E27FC236}">
                  <a16:creationId xmlns:a16="http://schemas.microsoft.com/office/drawing/2014/main" id="{C6B71851-B687-FD5A-D0B9-9CF14D0FE5F4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8">
              <a:extLst>
                <a:ext uri="{FF2B5EF4-FFF2-40B4-BE49-F238E27FC236}">
                  <a16:creationId xmlns:a16="http://schemas.microsoft.com/office/drawing/2014/main" id="{891CC8C5-DE98-F457-D0EF-9F3E8DF6BA33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9">
              <a:extLst>
                <a:ext uri="{FF2B5EF4-FFF2-40B4-BE49-F238E27FC236}">
                  <a16:creationId xmlns:a16="http://schemas.microsoft.com/office/drawing/2014/main" id="{0B78303E-FA7F-56DA-EE58-6C6A0DF2A839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9D5FDE0D-9E77-3B08-FE4C-B128391010FF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61">
              <a:extLst>
                <a:ext uri="{FF2B5EF4-FFF2-40B4-BE49-F238E27FC236}">
                  <a16:creationId xmlns:a16="http://schemas.microsoft.com/office/drawing/2014/main" id="{77B2D1F3-D23B-108C-6FAE-1979686C4121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62">
              <a:extLst>
                <a:ext uri="{FF2B5EF4-FFF2-40B4-BE49-F238E27FC236}">
                  <a16:creationId xmlns:a16="http://schemas.microsoft.com/office/drawing/2014/main" id="{422E1906-AD94-A4A5-3388-FE600AB2CCD0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3">
              <a:extLst>
                <a:ext uri="{FF2B5EF4-FFF2-40B4-BE49-F238E27FC236}">
                  <a16:creationId xmlns:a16="http://schemas.microsoft.com/office/drawing/2014/main" id="{FCD4D0CA-9DDE-3736-2B5B-E503A74E2B77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4">
              <a:extLst>
                <a:ext uri="{FF2B5EF4-FFF2-40B4-BE49-F238E27FC236}">
                  <a16:creationId xmlns:a16="http://schemas.microsoft.com/office/drawing/2014/main" id="{C33AFE2A-FAED-D325-92CC-7743836C9360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5">
              <a:extLst>
                <a:ext uri="{FF2B5EF4-FFF2-40B4-BE49-F238E27FC236}">
                  <a16:creationId xmlns:a16="http://schemas.microsoft.com/office/drawing/2014/main" id="{19E3E1D6-2C53-1E0F-442A-62148FD2CB72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6">
              <a:extLst>
                <a:ext uri="{FF2B5EF4-FFF2-40B4-BE49-F238E27FC236}">
                  <a16:creationId xmlns:a16="http://schemas.microsoft.com/office/drawing/2014/main" id="{5678B199-0519-02C2-719A-6E289A9734F2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7">
              <a:extLst>
                <a:ext uri="{FF2B5EF4-FFF2-40B4-BE49-F238E27FC236}">
                  <a16:creationId xmlns:a16="http://schemas.microsoft.com/office/drawing/2014/main" id="{699FFA61-3B0B-D048-C675-CB6A292172B2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8">
              <a:extLst>
                <a:ext uri="{FF2B5EF4-FFF2-40B4-BE49-F238E27FC236}">
                  <a16:creationId xmlns:a16="http://schemas.microsoft.com/office/drawing/2014/main" id="{048F2A6E-9BC1-F617-C735-D62684E2B3CC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9">
              <a:extLst>
                <a:ext uri="{FF2B5EF4-FFF2-40B4-BE49-F238E27FC236}">
                  <a16:creationId xmlns:a16="http://schemas.microsoft.com/office/drawing/2014/main" id="{65D74A56-B52E-AD08-6771-1750046E9A7C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70">
              <a:extLst>
                <a:ext uri="{FF2B5EF4-FFF2-40B4-BE49-F238E27FC236}">
                  <a16:creationId xmlns:a16="http://schemas.microsoft.com/office/drawing/2014/main" id="{9339DAD6-3492-4D26-6C23-F8ADBA3B2094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71">
              <a:extLst>
                <a:ext uri="{FF2B5EF4-FFF2-40B4-BE49-F238E27FC236}">
                  <a16:creationId xmlns:a16="http://schemas.microsoft.com/office/drawing/2014/main" id="{32F8CD28-5469-9438-EFB2-7599155D9F0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72">
              <a:extLst>
                <a:ext uri="{FF2B5EF4-FFF2-40B4-BE49-F238E27FC236}">
                  <a16:creationId xmlns:a16="http://schemas.microsoft.com/office/drawing/2014/main" id="{82BCCECF-53F2-3840-FBF4-0963D62675DF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3">
              <a:extLst>
                <a:ext uri="{FF2B5EF4-FFF2-40B4-BE49-F238E27FC236}">
                  <a16:creationId xmlns:a16="http://schemas.microsoft.com/office/drawing/2014/main" id="{96ED1C0B-FE00-4E03-010D-47FCC1C1C706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4">
              <a:extLst>
                <a:ext uri="{FF2B5EF4-FFF2-40B4-BE49-F238E27FC236}">
                  <a16:creationId xmlns:a16="http://schemas.microsoft.com/office/drawing/2014/main" id="{D53E47BD-C0D2-99ED-8038-8642C3E21AF5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5">
              <a:extLst>
                <a:ext uri="{FF2B5EF4-FFF2-40B4-BE49-F238E27FC236}">
                  <a16:creationId xmlns:a16="http://schemas.microsoft.com/office/drawing/2014/main" id="{88E8F191-BC4B-9B8F-E44F-48DC9F485556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6">
              <a:extLst>
                <a:ext uri="{FF2B5EF4-FFF2-40B4-BE49-F238E27FC236}">
                  <a16:creationId xmlns:a16="http://schemas.microsoft.com/office/drawing/2014/main" id="{32C6A3D6-91CD-FB41-BEB5-B5C123D7F91A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7">
              <a:extLst>
                <a:ext uri="{FF2B5EF4-FFF2-40B4-BE49-F238E27FC236}">
                  <a16:creationId xmlns:a16="http://schemas.microsoft.com/office/drawing/2014/main" id="{E8BE9BD0-501B-FE55-93F8-EF94648EEF4D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8">
              <a:extLst>
                <a:ext uri="{FF2B5EF4-FFF2-40B4-BE49-F238E27FC236}">
                  <a16:creationId xmlns:a16="http://schemas.microsoft.com/office/drawing/2014/main" id="{93101BBE-04F9-484C-A643-71F3880F0380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9">
              <a:extLst>
                <a:ext uri="{FF2B5EF4-FFF2-40B4-BE49-F238E27FC236}">
                  <a16:creationId xmlns:a16="http://schemas.microsoft.com/office/drawing/2014/main" id="{62B0911F-0F26-EEF8-2CFC-31907E266723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: Shape 80">
              <a:extLst>
                <a:ext uri="{FF2B5EF4-FFF2-40B4-BE49-F238E27FC236}">
                  <a16:creationId xmlns:a16="http://schemas.microsoft.com/office/drawing/2014/main" id="{BCA3F6F8-BBCF-025D-A5D2-D3E15DD68DE0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: Shape 81">
              <a:extLst>
                <a:ext uri="{FF2B5EF4-FFF2-40B4-BE49-F238E27FC236}">
                  <a16:creationId xmlns:a16="http://schemas.microsoft.com/office/drawing/2014/main" id="{B6226AA1-7F28-90CB-C288-62958E3936CC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: Shape 82">
              <a:extLst>
                <a:ext uri="{FF2B5EF4-FFF2-40B4-BE49-F238E27FC236}">
                  <a16:creationId xmlns:a16="http://schemas.microsoft.com/office/drawing/2014/main" id="{CDB90EB3-88DF-EE3E-9FA0-E73D2A49A11D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: Shape 83">
              <a:extLst>
                <a:ext uri="{FF2B5EF4-FFF2-40B4-BE49-F238E27FC236}">
                  <a16:creationId xmlns:a16="http://schemas.microsoft.com/office/drawing/2014/main" id="{15BAAC86-716A-761F-9AB0-D9F2C00BB75D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: Shape 84">
              <a:extLst>
                <a:ext uri="{FF2B5EF4-FFF2-40B4-BE49-F238E27FC236}">
                  <a16:creationId xmlns:a16="http://schemas.microsoft.com/office/drawing/2014/main" id="{4B2B1AF3-8D93-D323-C5A3-EC23BD956846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: Shape 85">
              <a:extLst>
                <a:ext uri="{FF2B5EF4-FFF2-40B4-BE49-F238E27FC236}">
                  <a16:creationId xmlns:a16="http://schemas.microsoft.com/office/drawing/2014/main" id="{B008FA64-6C3C-ED03-4051-007CFFB00F86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4" name="Tabela 83">
            <a:extLst>
              <a:ext uri="{FF2B5EF4-FFF2-40B4-BE49-F238E27FC236}">
                <a16:creationId xmlns:a16="http://schemas.microsoft.com/office/drawing/2014/main" id="{605415AE-1A92-E6A8-2A45-18954FE7F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03167"/>
              </p:ext>
            </p:extLst>
          </p:nvPr>
        </p:nvGraphicFramePr>
        <p:xfrm>
          <a:off x="4090495" y="2060848"/>
          <a:ext cx="4729976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182494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1182494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-0,6041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-1,3241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-0,8457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-1,6488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-0,3543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-0,2416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0,1390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1,4360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1,6915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1,0017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0,2424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86" name="CaixaDeTexto 85">
            <a:extLst>
              <a:ext uri="{FF2B5EF4-FFF2-40B4-BE49-F238E27FC236}">
                <a16:creationId xmlns:a16="http://schemas.microsoft.com/office/drawing/2014/main" id="{38AC2CFD-6074-20BE-E989-0C7DDBCE63ED}"/>
              </a:ext>
            </a:extLst>
          </p:cNvPr>
          <p:cNvSpPr txBox="1"/>
          <p:nvPr/>
        </p:nvSpPr>
        <p:spPr>
          <a:xfrm>
            <a:off x="3995936" y="1556792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Após a normalização, os dados se apresentam como: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E87CF78-BD4C-2E0C-A899-EB31F8D30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34314"/>
              </p:ext>
            </p:extLst>
          </p:nvPr>
        </p:nvGraphicFramePr>
        <p:xfrm>
          <a:off x="6164720" y="4509120"/>
          <a:ext cx="2007680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03840">
                  <a:extLst>
                    <a:ext uri="{9D8B030D-6E8A-4147-A177-3AD203B41FA5}">
                      <a16:colId xmlns:a16="http://schemas.microsoft.com/office/drawing/2014/main" val="3868781362"/>
                    </a:ext>
                  </a:extLst>
                </a:gridCol>
                <a:gridCol w="1003840">
                  <a:extLst>
                    <a:ext uri="{9D8B030D-6E8A-4147-A177-3AD203B41FA5}">
                      <a16:colId xmlns:a16="http://schemas.microsoft.com/office/drawing/2014/main" val="17498362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Normal.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7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-0,6041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601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-0,8457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5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-0,2416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32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1,6915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592180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06454D02-F4BF-C4EF-E30F-6757608E7D4A}"/>
              </a:ext>
            </a:extLst>
          </p:cNvPr>
          <p:cNvSpPr txBox="1"/>
          <p:nvPr/>
        </p:nvSpPr>
        <p:spPr>
          <a:xfrm>
            <a:off x="3923928" y="4509120"/>
            <a:ext cx="2004136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Observando o parâmetro de Altura, verificamos a média 0 e o desvio padrão igual a 1.</a:t>
            </a:r>
          </a:p>
        </p:txBody>
      </p:sp>
    </p:spTree>
    <p:extLst>
      <p:ext uri="{BB962C8B-B14F-4D97-AF65-F5344CB8AC3E}">
        <p14:creationId xmlns:p14="http://schemas.microsoft.com/office/powerpoint/2010/main" val="37358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83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Dimensionamento Decimal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A3406967-A0BD-4849-D2A1-3F2877DB9A16}"/>
              </a:ext>
            </a:extLst>
          </p:cNvPr>
          <p:cNvSpPr/>
          <p:nvPr/>
        </p:nvSpPr>
        <p:spPr>
          <a:xfrm>
            <a:off x="251520" y="1916832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Ou Decimal </a:t>
            </a:r>
            <a:r>
              <a:rPr lang="pt-BR" sz="1600" dirty="0" err="1">
                <a:solidFill>
                  <a:prstClr val="black"/>
                </a:solidFill>
                <a:latin typeface="Gotham HTF"/>
              </a:rPr>
              <a:t>Scaling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. Nesse método, os dados são divididos ou multiplicados por um fator de potência de 10 para que todos os valores fiquem na faixa de -1 a 1. Normalmente é utilizado em sistemas embarcados.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7E5386F1-8FAB-DBC9-9982-382C604A0132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4" name="Freeform: Shape 36">
              <a:extLst>
                <a:ext uri="{FF2B5EF4-FFF2-40B4-BE49-F238E27FC236}">
                  <a16:creationId xmlns:a16="http://schemas.microsoft.com/office/drawing/2014/main" id="{903EFE81-2864-D0FF-A6AC-89B69615C5BA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37">
              <a:extLst>
                <a:ext uri="{FF2B5EF4-FFF2-40B4-BE49-F238E27FC236}">
                  <a16:creationId xmlns:a16="http://schemas.microsoft.com/office/drawing/2014/main" id="{816FB9A4-1C17-6394-AC2C-B3DE5475D3FA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BCC7484C-49A7-4684-2D48-C37103FCE8E3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CAA38095-4394-CA1A-8C39-2FEF6EAED68B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3D191AFB-E12E-F92A-5BAC-BC488339A482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43F471A3-1513-BAAF-6777-C0287ECBE2B8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41A09806-DB68-4A91-91D0-329AED6F459D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:a16="http://schemas.microsoft.com/office/drawing/2014/main" id="{EF12BFC0-FBC8-7EC9-4690-00F8570A417C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CDA6B56F-D7CA-6B0E-A3C7-1036EB7C069C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45">
              <a:extLst>
                <a:ext uri="{FF2B5EF4-FFF2-40B4-BE49-F238E27FC236}">
                  <a16:creationId xmlns:a16="http://schemas.microsoft.com/office/drawing/2014/main" id="{39ECD40A-20BF-2114-1A40-AB291006F2FA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46">
              <a:extLst>
                <a:ext uri="{FF2B5EF4-FFF2-40B4-BE49-F238E27FC236}">
                  <a16:creationId xmlns:a16="http://schemas.microsoft.com/office/drawing/2014/main" id="{ECD7762B-AFC6-A00F-A9D9-8635B1DFE795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47">
              <a:extLst>
                <a:ext uri="{FF2B5EF4-FFF2-40B4-BE49-F238E27FC236}">
                  <a16:creationId xmlns:a16="http://schemas.microsoft.com/office/drawing/2014/main" id="{400CCF5D-CA20-9081-7868-B98F0D776D8A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951E3DBD-533A-00E0-86B4-905E13269A7D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2D0D9DBD-AEBF-2951-97A7-3366CE7BE55C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50">
              <a:extLst>
                <a:ext uri="{FF2B5EF4-FFF2-40B4-BE49-F238E27FC236}">
                  <a16:creationId xmlns:a16="http://schemas.microsoft.com/office/drawing/2014/main" id="{56D991BF-868E-965F-6C00-D530C981B07D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887FF465-BB31-565A-C98B-D29D50B4A6B2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FCEAEEF8-0A9C-BA2A-5BC6-CEBC6418237B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5D96E0A2-F54E-F513-DCD4-99ABD8373B2F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54">
              <a:extLst>
                <a:ext uri="{FF2B5EF4-FFF2-40B4-BE49-F238E27FC236}">
                  <a16:creationId xmlns:a16="http://schemas.microsoft.com/office/drawing/2014/main" id="{BA3229B6-EFA6-7874-75D3-93C578533DCA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55">
              <a:extLst>
                <a:ext uri="{FF2B5EF4-FFF2-40B4-BE49-F238E27FC236}">
                  <a16:creationId xmlns:a16="http://schemas.microsoft.com/office/drawing/2014/main" id="{3ACE5471-97E0-5B08-A10A-ED8FAB59738F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56">
              <a:extLst>
                <a:ext uri="{FF2B5EF4-FFF2-40B4-BE49-F238E27FC236}">
                  <a16:creationId xmlns:a16="http://schemas.microsoft.com/office/drawing/2014/main" id="{7771B8D2-D6AB-8B7F-537E-E0D2CFE18EC0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57">
              <a:extLst>
                <a:ext uri="{FF2B5EF4-FFF2-40B4-BE49-F238E27FC236}">
                  <a16:creationId xmlns:a16="http://schemas.microsoft.com/office/drawing/2014/main" id="{4074DF05-CC21-1135-A4A4-F632722CC61E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58">
              <a:extLst>
                <a:ext uri="{FF2B5EF4-FFF2-40B4-BE49-F238E27FC236}">
                  <a16:creationId xmlns:a16="http://schemas.microsoft.com/office/drawing/2014/main" id="{3F8000B1-6616-EE2D-E07A-673A7F0079CF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08C70E1D-7891-0DDC-10C7-CE3288742A28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60">
              <a:extLst>
                <a:ext uri="{FF2B5EF4-FFF2-40B4-BE49-F238E27FC236}">
                  <a16:creationId xmlns:a16="http://schemas.microsoft.com/office/drawing/2014/main" id="{C3EB2B90-E9BA-CE44-EFBA-3F1392756727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61">
              <a:extLst>
                <a:ext uri="{FF2B5EF4-FFF2-40B4-BE49-F238E27FC236}">
                  <a16:creationId xmlns:a16="http://schemas.microsoft.com/office/drawing/2014/main" id="{41D5D91B-750F-60B7-5376-DDB76E224B70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62">
              <a:extLst>
                <a:ext uri="{FF2B5EF4-FFF2-40B4-BE49-F238E27FC236}">
                  <a16:creationId xmlns:a16="http://schemas.microsoft.com/office/drawing/2014/main" id="{87C0FB17-9CCB-E500-1117-AAEB62AF1D78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63">
              <a:extLst>
                <a:ext uri="{FF2B5EF4-FFF2-40B4-BE49-F238E27FC236}">
                  <a16:creationId xmlns:a16="http://schemas.microsoft.com/office/drawing/2014/main" id="{5BA0F843-18BB-ADD1-A4C1-7BB046FE7B03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64">
              <a:extLst>
                <a:ext uri="{FF2B5EF4-FFF2-40B4-BE49-F238E27FC236}">
                  <a16:creationId xmlns:a16="http://schemas.microsoft.com/office/drawing/2014/main" id="{23BCBD69-7DD1-37DC-6B97-29806CBEBF53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65">
              <a:extLst>
                <a:ext uri="{FF2B5EF4-FFF2-40B4-BE49-F238E27FC236}">
                  <a16:creationId xmlns:a16="http://schemas.microsoft.com/office/drawing/2014/main" id="{1757DD69-FC53-A73A-D8AB-53582B669FD4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66">
              <a:extLst>
                <a:ext uri="{FF2B5EF4-FFF2-40B4-BE49-F238E27FC236}">
                  <a16:creationId xmlns:a16="http://schemas.microsoft.com/office/drawing/2014/main" id="{6DA26526-5870-E6DB-7822-C7E5FE3C6582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67">
              <a:extLst>
                <a:ext uri="{FF2B5EF4-FFF2-40B4-BE49-F238E27FC236}">
                  <a16:creationId xmlns:a16="http://schemas.microsoft.com/office/drawing/2014/main" id="{660FF5D6-51FA-974E-2072-C84FE02D2427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68">
              <a:extLst>
                <a:ext uri="{FF2B5EF4-FFF2-40B4-BE49-F238E27FC236}">
                  <a16:creationId xmlns:a16="http://schemas.microsoft.com/office/drawing/2014/main" id="{C30D506D-C766-63E4-088F-AC02CAFCAA6D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69">
              <a:extLst>
                <a:ext uri="{FF2B5EF4-FFF2-40B4-BE49-F238E27FC236}">
                  <a16:creationId xmlns:a16="http://schemas.microsoft.com/office/drawing/2014/main" id="{6E8545D6-44A1-A895-FE17-831D0B6C48C1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70">
              <a:extLst>
                <a:ext uri="{FF2B5EF4-FFF2-40B4-BE49-F238E27FC236}">
                  <a16:creationId xmlns:a16="http://schemas.microsoft.com/office/drawing/2014/main" id="{E92E53FD-0565-81AC-C29A-3D5BCF3066F0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71">
              <a:extLst>
                <a:ext uri="{FF2B5EF4-FFF2-40B4-BE49-F238E27FC236}">
                  <a16:creationId xmlns:a16="http://schemas.microsoft.com/office/drawing/2014/main" id="{8AD470EF-A3F2-F72F-DFB4-9A24A1B01508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72">
              <a:extLst>
                <a:ext uri="{FF2B5EF4-FFF2-40B4-BE49-F238E27FC236}">
                  <a16:creationId xmlns:a16="http://schemas.microsoft.com/office/drawing/2014/main" id="{A72F17C2-74CB-D874-D9F2-02235E8E934D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73">
              <a:extLst>
                <a:ext uri="{FF2B5EF4-FFF2-40B4-BE49-F238E27FC236}">
                  <a16:creationId xmlns:a16="http://schemas.microsoft.com/office/drawing/2014/main" id="{768747EA-6608-868D-006D-426F4EA47894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74">
              <a:extLst>
                <a:ext uri="{FF2B5EF4-FFF2-40B4-BE49-F238E27FC236}">
                  <a16:creationId xmlns:a16="http://schemas.microsoft.com/office/drawing/2014/main" id="{F52F3DE7-8E61-BFBF-8F47-080AAE1081BB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75">
              <a:extLst>
                <a:ext uri="{FF2B5EF4-FFF2-40B4-BE49-F238E27FC236}">
                  <a16:creationId xmlns:a16="http://schemas.microsoft.com/office/drawing/2014/main" id="{BB90ABBF-8BEC-D2BA-FB34-89EA220C1F12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76">
              <a:extLst>
                <a:ext uri="{FF2B5EF4-FFF2-40B4-BE49-F238E27FC236}">
                  <a16:creationId xmlns:a16="http://schemas.microsoft.com/office/drawing/2014/main" id="{0DC3AAA6-990C-CEFD-47C0-6EEBA96EDC88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id="{A3BBEB54-CDE2-478E-37D5-2D558A74B863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78C85435-F05A-08A5-4645-939E425CFD94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id="{67BEC257-1F39-878C-9D30-50D6B45CAC74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id="{022AEC6D-B18B-FA26-1121-AA139D896DB5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id="{E565404C-5AFF-CDEA-96EA-8ECFED2D359D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82">
              <a:extLst>
                <a:ext uri="{FF2B5EF4-FFF2-40B4-BE49-F238E27FC236}">
                  <a16:creationId xmlns:a16="http://schemas.microsoft.com/office/drawing/2014/main" id="{A7916CFB-DC44-18A2-AE6B-78B32F4C0A16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83">
              <a:extLst>
                <a:ext uri="{FF2B5EF4-FFF2-40B4-BE49-F238E27FC236}">
                  <a16:creationId xmlns:a16="http://schemas.microsoft.com/office/drawing/2014/main" id="{4FF4CCC0-C507-5357-21AF-520E4A623600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84">
              <a:extLst>
                <a:ext uri="{FF2B5EF4-FFF2-40B4-BE49-F238E27FC236}">
                  <a16:creationId xmlns:a16="http://schemas.microsoft.com/office/drawing/2014/main" id="{35951922-5E9A-CD8F-048B-333143A6A68F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85">
              <a:extLst>
                <a:ext uri="{FF2B5EF4-FFF2-40B4-BE49-F238E27FC236}">
                  <a16:creationId xmlns:a16="http://schemas.microsoft.com/office/drawing/2014/main" id="{62D02EF8-36F3-083D-71A6-08C7C4382FEC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55" name="Tabela 54">
            <a:extLst>
              <a:ext uri="{FF2B5EF4-FFF2-40B4-BE49-F238E27FC236}">
                <a16:creationId xmlns:a16="http://schemas.microsoft.com/office/drawing/2014/main" id="{982B281A-1755-F148-F67F-D9C725A8C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045147"/>
              </p:ext>
            </p:extLst>
          </p:nvPr>
        </p:nvGraphicFramePr>
        <p:xfrm>
          <a:off x="5652120" y="2132856"/>
          <a:ext cx="2676906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338453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338453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Tensão (Volts)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Corrente (Ampere)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1,89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0,098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graphicFrame>
        <p:nvGraphicFramePr>
          <p:cNvPr id="57" name="Tabela 56">
            <a:extLst>
              <a:ext uri="{FF2B5EF4-FFF2-40B4-BE49-F238E27FC236}">
                <a16:creationId xmlns:a16="http://schemas.microsoft.com/office/drawing/2014/main" id="{E8CB95B5-BFFB-D3FC-88B1-9589F6C1C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03440"/>
              </p:ext>
            </p:extLst>
          </p:nvPr>
        </p:nvGraphicFramePr>
        <p:xfrm>
          <a:off x="5652121" y="4638248"/>
          <a:ext cx="2676906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338453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338453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Tensão (</a:t>
                      </a:r>
                      <a:r>
                        <a:rPr lang="pt-BR" b="1" dirty="0" err="1">
                          <a:effectLst/>
                        </a:rPr>
                        <a:t>mV</a:t>
                      </a:r>
                      <a:r>
                        <a:rPr lang="pt-BR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Corrente (</a:t>
                      </a:r>
                      <a:r>
                        <a:rPr lang="pt-BR" b="1" dirty="0" err="1">
                          <a:effectLst/>
                        </a:rPr>
                        <a:t>mA</a:t>
                      </a:r>
                      <a:r>
                        <a:rPr lang="pt-BR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58" name="CaixaDeTexto 57">
            <a:extLst>
              <a:ext uri="{FF2B5EF4-FFF2-40B4-BE49-F238E27FC236}">
                <a16:creationId xmlns:a16="http://schemas.microsoft.com/office/drawing/2014/main" id="{1BAFA51D-96B0-C7D2-AF18-F91EC91EC9EF}"/>
              </a:ext>
            </a:extLst>
          </p:cNvPr>
          <p:cNvSpPr txBox="1"/>
          <p:nvPr/>
        </p:nvSpPr>
        <p:spPr>
          <a:xfrm>
            <a:off x="3646574" y="4849883"/>
            <a:ext cx="2138087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Para facilitar os cálculos, multiplicamos a Tensão e a Corrente por 1000 !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EA70369-5C8D-ECF5-50E2-0F495A64B6E0}"/>
              </a:ext>
            </a:extLst>
          </p:cNvPr>
          <p:cNvSpPr txBox="1"/>
          <p:nvPr/>
        </p:nvSpPr>
        <p:spPr>
          <a:xfrm>
            <a:off x="3995936" y="1556792"/>
            <a:ext cx="514806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Vamos usar como exemplo uma amostra de Tensão e Corrente:</a:t>
            </a:r>
          </a:p>
        </p:txBody>
      </p:sp>
    </p:spTree>
    <p:extLst>
      <p:ext uri="{BB962C8B-B14F-4D97-AF65-F5344CB8AC3E}">
        <p14:creationId xmlns:p14="http://schemas.microsoft.com/office/powerpoint/2010/main" val="41028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Codificação de Dados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27B8BCD4-4F9E-D538-0A60-E928B6330561}"/>
              </a:ext>
            </a:extLst>
          </p:cNvPr>
          <p:cNvSpPr/>
          <p:nvPr/>
        </p:nvSpPr>
        <p:spPr>
          <a:xfrm>
            <a:off x="251520" y="1916832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dirty="0">
                <a:solidFill>
                  <a:prstClr val="black"/>
                </a:solidFill>
                <a:latin typeface="Gotham HTF"/>
              </a:rPr>
              <a:t>As vezes podemos nos deparar com dados do tipo categóricos, em que ao invés de números teremos textos. Nesse caso usamos uma 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Codificação de Dados</a:t>
            </a:r>
            <a:endParaRPr lang="pt-BR" sz="1600" b="1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3A511E0-2759-6842-201C-AC474E2DDBED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4" name="Freeform: Shape 36">
              <a:extLst>
                <a:ext uri="{FF2B5EF4-FFF2-40B4-BE49-F238E27FC236}">
                  <a16:creationId xmlns:a16="http://schemas.microsoft.com/office/drawing/2014/main" id="{451FD7DA-81EF-8522-1282-16DDA3BE02DC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37">
              <a:extLst>
                <a:ext uri="{FF2B5EF4-FFF2-40B4-BE49-F238E27FC236}">
                  <a16:creationId xmlns:a16="http://schemas.microsoft.com/office/drawing/2014/main" id="{ED0CAEC1-1FFB-BC57-017D-F3B0050AF081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62928E77-5495-A369-50A9-539CCFB4D0B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38C2C987-26B7-6B17-58EE-9946249EF70D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F98B4F8B-700E-35CC-0063-C4DE8E7F4C3D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D08BD35F-EC70-599D-04CC-0EC09370EE4A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35E5C902-E71C-F353-BD94-E277639B8802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:a16="http://schemas.microsoft.com/office/drawing/2014/main" id="{147385FA-7008-7F4A-C33C-EB0C9DD2317A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57732D7A-8995-53DC-C07B-C8F2BD1AF9B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45">
              <a:extLst>
                <a:ext uri="{FF2B5EF4-FFF2-40B4-BE49-F238E27FC236}">
                  <a16:creationId xmlns:a16="http://schemas.microsoft.com/office/drawing/2014/main" id="{8953BACF-204A-0D9E-F10E-D1AA638D05E0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46">
              <a:extLst>
                <a:ext uri="{FF2B5EF4-FFF2-40B4-BE49-F238E27FC236}">
                  <a16:creationId xmlns:a16="http://schemas.microsoft.com/office/drawing/2014/main" id="{8644B1C0-B8B8-E331-13BB-1062DC82D59E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47">
              <a:extLst>
                <a:ext uri="{FF2B5EF4-FFF2-40B4-BE49-F238E27FC236}">
                  <a16:creationId xmlns:a16="http://schemas.microsoft.com/office/drawing/2014/main" id="{3E943A75-C5C8-C15C-A5D2-509CA7ED1352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E8F569EB-E07C-63D4-ED0B-794C3542A11E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FED8F7CA-5205-F189-B69A-1B757B31AFEE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50">
              <a:extLst>
                <a:ext uri="{FF2B5EF4-FFF2-40B4-BE49-F238E27FC236}">
                  <a16:creationId xmlns:a16="http://schemas.microsoft.com/office/drawing/2014/main" id="{CEA06FC1-A8E7-EF26-85B7-67DEBA4463DA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0DB7083B-31CE-CC74-44CA-05B9D59DB977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4F12AE54-E62F-46B1-EF9D-E467FBC67128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3A6B27F0-A644-401E-6568-94475D1BAEFF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54">
              <a:extLst>
                <a:ext uri="{FF2B5EF4-FFF2-40B4-BE49-F238E27FC236}">
                  <a16:creationId xmlns:a16="http://schemas.microsoft.com/office/drawing/2014/main" id="{5E1A866C-D5D4-7CD2-F4D5-D8C6E53BDEAC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55">
              <a:extLst>
                <a:ext uri="{FF2B5EF4-FFF2-40B4-BE49-F238E27FC236}">
                  <a16:creationId xmlns:a16="http://schemas.microsoft.com/office/drawing/2014/main" id="{3A7FE1CC-C061-F076-8C36-6E85382728C2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56">
              <a:extLst>
                <a:ext uri="{FF2B5EF4-FFF2-40B4-BE49-F238E27FC236}">
                  <a16:creationId xmlns:a16="http://schemas.microsoft.com/office/drawing/2014/main" id="{4BC8730F-A2A9-7B9F-4D40-A8E3778B42F9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57">
              <a:extLst>
                <a:ext uri="{FF2B5EF4-FFF2-40B4-BE49-F238E27FC236}">
                  <a16:creationId xmlns:a16="http://schemas.microsoft.com/office/drawing/2014/main" id="{0F17393B-AF97-5986-E429-D7A3648CEA8B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58">
              <a:extLst>
                <a:ext uri="{FF2B5EF4-FFF2-40B4-BE49-F238E27FC236}">
                  <a16:creationId xmlns:a16="http://schemas.microsoft.com/office/drawing/2014/main" id="{4702B7F9-9E8B-340E-19E0-DA2D376EAE6C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ADA78E59-53CD-F10A-0F6F-C5119B62DD55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60">
              <a:extLst>
                <a:ext uri="{FF2B5EF4-FFF2-40B4-BE49-F238E27FC236}">
                  <a16:creationId xmlns:a16="http://schemas.microsoft.com/office/drawing/2014/main" id="{88B6AAC9-C2BB-902C-54E4-D88E31802B31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61">
              <a:extLst>
                <a:ext uri="{FF2B5EF4-FFF2-40B4-BE49-F238E27FC236}">
                  <a16:creationId xmlns:a16="http://schemas.microsoft.com/office/drawing/2014/main" id="{AB620307-95D1-15DF-296F-E1D8B8FEE001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62">
              <a:extLst>
                <a:ext uri="{FF2B5EF4-FFF2-40B4-BE49-F238E27FC236}">
                  <a16:creationId xmlns:a16="http://schemas.microsoft.com/office/drawing/2014/main" id="{DD7BD048-0E3D-8E22-62CA-EAC843289936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63">
              <a:extLst>
                <a:ext uri="{FF2B5EF4-FFF2-40B4-BE49-F238E27FC236}">
                  <a16:creationId xmlns:a16="http://schemas.microsoft.com/office/drawing/2014/main" id="{C19F81D4-F751-B738-7E88-16740B6BBE54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64">
              <a:extLst>
                <a:ext uri="{FF2B5EF4-FFF2-40B4-BE49-F238E27FC236}">
                  <a16:creationId xmlns:a16="http://schemas.microsoft.com/office/drawing/2014/main" id="{EFEAF6D1-3CF5-77EA-9F48-0AE643B2489D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65">
              <a:extLst>
                <a:ext uri="{FF2B5EF4-FFF2-40B4-BE49-F238E27FC236}">
                  <a16:creationId xmlns:a16="http://schemas.microsoft.com/office/drawing/2014/main" id="{E1E834AD-B0C1-9862-6D76-E18A86E6C570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66">
              <a:extLst>
                <a:ext uri="{FF2B5EF4-FFF2-40B4-BE49-F238E27FC236}">
                  <a16:creationId xmlns:a16="http://schemas.microsoft.com/office/drawing/2014/main" id="{44E3FAA6-D4C4-8BA8-998F-37B70634527A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67">
              <a:extLst>
                <a:ext uri="{FF2B5EF4-FFF2-40B4-BE49-F238E27FC236}">
                  <a16:creationId xmlns:a16="http://schemas.microsoft.com/office/drawing/2014/main" id="{570C20B4-A0FD-C3B6-DA1A-836F71B443B4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68">
              <a:extLst>
                <a:ext uri="{FF2B5EF4-FFF2-40B4-BE49-F238E27FC236}">
                  <a16:creationId xmlns:a16="http://schemas.microsoft.com/office/drawing/2014/main" id="{2DB7CBB5-E773-BB24-D810-6A39C0373CBE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69">
              <a:extLst>
                <a:ext uri="{FF2B5EF4-FFF2-40B4-BE49-F238E27FC236}">
                  <a16:creationId xmlns:a16="http://schemas.microsoft.com/office/drawing/2014/main" id="{B47D1CF0-2BB8-DFA2-BA31-01FAB5F83501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70">
              <a:extLst>
                <a:ext uri="{FF2B5EF4-FFF2-40B4-BE49-F238E27FC236}">
                  <a16:creationId xmlns:a16="http://schemas.microsoft.com/office/drawing/2014/main" id="{50C3E747-B598-ECC1-D0E9-CA5E9BF5859E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71">
              <a:extLst>
                <a:ext uri="{FF2B5EF4-FFF2-40B4-BE49-F238E27FC236}">
                  <a16:creationId xmlns:a16="http://schemas.microsoft.com/office/drawing/2014/main" id="{46990290-3423-188D-29AE-93187B2306D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72">
              <a:extLst>
                <a:ext uri="{FF2B5EF4-FFF2-40B4-BE49-F238E27FC236}">
                  <a16:creationId xmlns:a16="http://schemas.microsoft.com/office/drawing/2014/main" id="{01379158-1758-65B2-97B7-18A5030121C0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73">
              <a:extLst>
                <a:ext uri="{FF2B5EF4-FFF2-40B4-BE49-F238E27FC236}">
                  <a16:creationId xmlns:a16="http://schemas.microsoft.com/office/drawing/2014/main" id="{FF7002C7-6324-9852-ACE6-B88463E726B7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74">
              <a:extLst>
                <a:ext uri="{FF2B5EF4-FFF2-40B4-BE49-F238E27FC236}">
                  <a16:creationId xmlns:a16="http://schemas.microsoft.com/office/drawing/2014/main" id="{3286899F-39BE-F25A-FC2E-B380B2F35F4C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75">
              <a:extLst>
                <a:ext uri="{FF2B5EF4-FFF2-40B4-BE49-F238E27FC236}">
                  <a16:creationId xmlns:a16="http://schemas.microsoft.com/office/drawing/2014/main" id="{26B7B61F-8309-B9E5-A5CC-F35385E75B1B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76">
              <a:extLst>
                <a:ext uri="{FF2B5EF4-FFF2-40B4-BE49-F238E27FC236}">
                  <a16:creationId xmlns:a16="http://schemas.microsoft.com/office/drawing/2014/main" id="{19662213-2F30-F776-BA89-AA3C41088F02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id="{1E78932F-4F4E-7CD0-F097-27FC49E5533D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96C54C46-8B9D-5563-4E21-12BC7854B1C9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id="{72382808-48EF-1F90-4A7B-16FEF6167795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id="{8B17C5C4-3376-1D6D-51EF-02560BADF42A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id="{5B64188B-6957-E561-F913-64F8643C2C01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82">
              <a:extLst>
                <a:ext uri="{FF2B5EF4-FFF2-40B4-BE49-F238E27FC236}">
                  <a16:creationId xmlns:a16="http://schemas.microsoft.com/office/drawing/2014/main" id="{3E732E8F-BF73-1E2C-2884-F4458626075A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83">
              <a:extLst>
                <a:ext uri="{FF2B5EF4-FFF2-40B4-BE49-F238E27FC236}">
                  <a16:creationId xmlns:a16="http://schemas.microsoft.com/office/drawing/2014/main" id="{FB7DD813-EF0E-1CB5-1093-F4DC925BA707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84">
              <a:extLst>
                <a:ext uri="{FF2B5EF4-FFF2-40B4-BE49-F238E27FC236}">
                  <a16:creationId xmlns:a16="http://schemas.microsoft.com/office/drawing/2014/main" id="{EC267D22-571E-48F0-C5EA-E13CAAECEDAA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85">
              <a:extLst>
                <a:ext uri="{FF2B5EF4-FFF2-40B4-BE49-F238E27FC236}">
                  <a16:creationId xmlns:a16="http://schemas.microsoft.com/office/drawing/2014/main" id="{89A2CEFE-69AA-D27E-1B16-F15F47486A2D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60" name="Tabela 59">
            <a:extLst>
              <a:ext uri="{FF2B5EF4-FFF2-40B4-BE49-F238E27FC236}">
                <a16:creationId xmlns:a16="http://schemas.microsoft.com/office/drawing/2014/main" id="{4F505776-EDBA-2673-2B60-E70E8AA0D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36133"/>
              </p:ext>
            </p:extLst>
          </p:nvPr>
        </p:nvGraphicFramePr>
        <p:xfrm>
          <a:off x="3887088" y="2708920"/>
          <a:ext cx="5149408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721670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755200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029819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961164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  <a:gridCol w="1681555">
                  <a:extLst>
                    <a:ext uri="{9D8B030D-6E8A-4147-A177-3AD203B41FA5}">
                      <a16:colId xmlns:a16="http://schemas.microsoft.com/office/drawing/2014/main" val="3538481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Qualificação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Junior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Pleno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Junior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Senior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61" name="CaixaDeTexto 60">
            <a:extLst>
              <a:ext uri="{FF2B5EF4-FFF2-40B4-BE49-F238E27FC236}">
                <a16:creationId xmlns:a16="http://schemas.microsoft.com/office/drawing/2014/main" id="{0E4CDE06-BB3F-7C66-10D8-3CC90B3B0024}"/>
              </a:ext>
            </a:extLst>
          </p:cNvPr>
          <p:cNvSpPr txBox="1"/>
          <p:nvPr/>
        </p:nvSpPr>
        <p:spPr>
          <a:xfrm>
            <a:off x="3887088" y="1823036"/>
            <a:ext cx="514806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Vamos usar como exemplo a inclusão de uma classificação profissional as características que já havíamos visto: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90AEE7D-F1C0-C9B4-2559-BB24BC208411}"/>
              </a:ext>
            </a:extLst>
          </p:cNvPr>
          <p:cNvSpPr txBox="1"/>
          <p:nvPr/>
        </p:nvSpPr>
        <p:spPr>
          <a:xfrm>
            <a:off x="3887088" y="5012483"/>
            <a:ext cx="514806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 Light"/>
                <a:cs typeface="Gotham HTF Light"/>
              </a:rPr>
              <a:t>Para podermos tratar melhor o campo Qualificação, temos duas técnicas que podemos usar...</a:t>
            </a:r>
          </a:p>
        </p:txBody>
      </p:sp>
    </p:spTree>
    <p:extLst>
      <p:ext uri="{BB962C8B-B14F-4D97-AF65-F5344CB8AC3E}">
        <p14:creationId xmlns:p14="http://schemas.microsoft.com/office/powerpoint/2010/main" val="27886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</a:t>
            </a:r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 SISTEMAS</a:t>
            </a:r>
            <a:endParaRPr lang="pt-BR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DISRUPTIVE 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ARCHITECTURES: IOT, IOB &amp; IA</a:t>
            </a:r>
          </a:p>
          <a:p>
            <a:pPr algn="ctr"/>
            <a:endParaRPr lang="pt-BR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Modelagem e Análise de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Toyofuku </a:t>
              </a:r>
              <a:endParaRPr lang="pt-BR" sz="1600" dirty="0">
                <a:solidFill>
                  <a:srgbClr val="91A3AD"/>
                </a:solidFill>
                <a:latin typeface="Gotham HTF Light"/>
                <a:cs typeface="Gotham HTF Light"/>
              </a:endParaRP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–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Label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Enconder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27B8BCD4-4F9E-D538-0A60-E928B6330561}"/>
              </a:ext>
            </a:extLst>
          </p:cNvPr>
          <p:cNvSpPr/>
          <p:nvPr/>
        </p:nvSpPr>
        <p:spPr>
          <a:xfrm>
            <a:off x="251520" y="1916832"/>
            <a:ext cx="3343642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b="1" dirty="0">
                <a:solidFill>
                  <a:prstClr val="black"/>
                </a:solidFill>
                <a:latin typeface="Gotham HTF"/>
              </a:rPr>
              <a:t>O </a:t>
            </a:r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Label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Enconder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, </a:t>
            </a:r>
            <a:r>
              <a:rPr lang="pt-BR" sz="2000" dirty="0">
                <a:solidFill>
                  <a:prstClr val="black"/>
                </a:solidFill>
                <a:latin typeface="Gotham HTF"/>
              </a:rPr>
              <a:t>em que associamos as palavrar com um valor numérico.</a:t>
            </a:r>
            <a:endParaRPr lang="pt-BR" sz="1600" b="1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3A511E0-2759-6842-201C-AC474E2DDBED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4" name="Freeform: Shape 36">
              <a:extLst>
                <a:ext uri="{FF2B5EF4-FFF2-40B4-BE49-F238E27FC236}">
                  <a16:creationId xmlns:a16="http://schemas.microsoft.com/office/drawing/2014/main" id="{451FD7DA-81EF-8522-1282-16DDA3BE02DC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37">
              <a:extLst>
                <a:ext uri="{FF2B5EF4-FFF2-40B4-BE49-F238E27FC236}">
                  <a16:creationId xmlns:a16="http://schemas.microsoft.com/office/drawing/2014/main" id="{ED0CAEC1-1FFB-BC57-017D-F3B0050AF081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62928E77-5495-A369-50A9-539CCFB4D0B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38C2C987-26B7-6B17-58EE-9946249EF70D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F98B4F8B-700E-35CC-0063-C4DE8E7F4C3D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D08BD35F-EC70-599D-04CC-0EC09370EE4A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35E5C902-E71C-F353-BD94-E277639B8802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:a16="http://schemas.microsoft.com/office/drawing/2014/main" id="{147385FA-7008-7F4A-C33C-EB0C9DD2317A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57732D7A-8995-53DC-C07B-C8F2BD1AF9B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45">
              <a:extLst>
                <a:ext uri="{FF2B5EF4-FFF2-40B4-BE49-F238E27FC236}">
                  <a16:creationId xmlns:a16="http://schemas.microsoft.com/office/drawing/2014/main" id="{8953BACF-204A-0D9E-F10E-D1AA638D05E0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46">
              <a:extLst>
                <a:ext uri="{FF2B5EF4-FFF2-40B4-BE49-F238E27FC236}">
                  <a16:creationId xmlns:a16="http://schemas.microsoft.com/office/drawing/2014/main" id="{8644B1C0-B8B8-E331-13BB-1062DC82D59E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47">
              <a:extLst>
                <a:ext uri="{FF2B5EF4-FFF2-40B4-BE49-F238E27FC236}">
                  <a16:creationId xmlns:a16="http://schemas.microsoft.com/office/drawing/2014/main" id="{3E943A75-C5C8-C15C-A5D2-509CA7ED1352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E8F569EB-E07C-63D4-ED0B-794C3542A11E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FED8F7CA-5205-F189-B69A-1B757B31AFEE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50">
              <a:extLst>
                <a:ext uri="{FF2B5EF4-FFF2-40B4-BE49-F238E27FC236}">
                  <a16:creationId xmlns:a16="http://schemas.microsoft.com/office/drawing/2014/main" id="{CEA06FC1-A8E7-EF26-85B7-67DEBA4463DA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0DB7083B-31CE-CC74-44CA-05B9D59DB977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4F12AE54-E62F-46B1-EF9D-E467FBC67128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3A6B27F0-A644-401E-6568-94475D1BAEFF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54">
              <a:extLst>
                <a:ext uri="{FF2B5EF4-FFF2-40B4-BE49-F238E27FC236}">
                  <a16:creationId xmlns:a16="http://schemas.microsoft.com/office/drawing/2014/main" id="{5E1A866C-D5D4-7CD2-F4D5-D8C6E53BDEAC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55">
              <a:extLst>
                <a:ext uri="{FF2B5EF4-FFF2-40B4-BE49-F238E27FC236}">
                  <a16:creationId xmlns:a16="http://schemas.microsoft.com/office/drawing/2014/main" id="{3A7FE1CC-C061-F076-8C36-6E85382728C2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56">
              <a:extLst>
                <a:ext uri="{FF2B5EF4-FFF2-40B4-BE49-F238E27FC236}">
                  <a16:creationId xmlns:a16="http://schemas.microsoft.com/office/drawing/2014/main" id="{4BC8730F-A2A9-7B9F-4D40-A8E3778B42F9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57">
              <a:extLst>
                <a:ext uri="{FF2B5EF4-FFF2-40B4-BE49-F238E27FC236}">
                  <a16:creationId xmlns:a16="http://schemas.microsoft.com/office/drawing/2014/main" id="{0F17393B-AF97-5986-E429-D7A3648CEA8B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58">
              <a:extLst>
                <a:ext uri="{FF2B5EF4-FFF2-40B4-BE49-F238E27FC236}">
                  <a16:creationId xmlns:a16="http://schemas.microsoft.com/office/drawing/2014/main" id="{4702B7F9-9E8B-340E-19E0-DA2D376EAE6C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ADA78E59-53CD-F10A-0F6F-C5119B62DD55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60">
              <a:extLst>
                <a:ext uri="{FF2B5EF4-FFF2-40B4-BE49-F238E27FC236}">
                  <a16:creationId xmlns:a16="http://schemas.microsoft.com/office/drawing/2014/main" id="{88B6AAC9-C2BB-902C-54E4-D88E31802B31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61">
              <a:extLst>
                <a:ext uri="{FF2B5EF4-FFF2-40B4-BE49-F238E27FC236}">
                  <a16:creationId xmlns:a16="http://schemas.microsoft.com/office/drawing/2014/main" id="{AB620307-95D1-15DF-296F-E1D8B8FEE001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62">
              <a:extLst>
                <a:ext uri="{FF2B5EF4-FFF2-40B4-BE49-F238E27FC236}">
                  <a16:creationId xmlns:a16="http://schemas.microsoft.com/office/drawing/2014/main" id="{DD7BD048-0E3D-8E22-62CA-EAC843289936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63">
              <a:extLst>
                <a:ext uri="{FF2B5EF4-FFF2-40B4-BE49-F238E27FC236}">
                  <a16:creationId xmlns:a16="http://schemas.microsoft.com/office/drawing/2014/main" id="{C19F81D4-F751-B738-7E88-16740B6BBE54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64">
              <a:extLst>
                <a:ext uri="{FF2B5EF4-FFF2-40B4-BE49-F238E27FC236}">
                  <a16:creationId xmlns:a16="http://schemas.microsoft.com/office/drawing/2014/main" id="{EFEAF6D1-3CF5-77EA-9F48-0AE643B2489D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65">
              <a:extLst>
                <a:ext uri="{FF2B5EF4-FFF2-40B4-BE49-F238E27FC236}">
                  <a16:creationId xmlns:a16="http://schemas.microsoft.com/office/drawing/2014/main" id="{E1E834AD-B0C1-9862-6D76-E18A86E6C570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66">
              <a:extLst>
                <a:ext uri="{FF2B5EF4-FFF2-40B4-BE49-F238E27FC236}">
                  <a16:creationId xmlns:a16="http://schemas.microsoft.com/office/drawing/2014/main" id="{44E3FAA6-D4C4-8BA8-998F-37B70634527A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67">
              <a:extLst>
                <a:ext uri="{FF2B5EF4-FFF2-40B4-BE49-F238E27FC236}">
                  <a16:creationId xmlns:a16="http://schemas.microsoft.com/office/drawing/2014/main" id="{570C20B4-A0FD-C3B6-DA1A-836F71B443B4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68">
              <a:extLst>
                <a:ext uri="{FF2B5EF4-FFF2-40B4-BE49-F238E27FC236}">
                  <a16:creationId xmlns:a16="http://schemas.microsoft.com/office/drawing/2014/main" id="{2DB7CBB5-E773-BB24-D810-6A39C0373CBE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69">
              <a:extLst>
                <a:ext uri="{FF2B5EF4-FFF2-40B4-BE49-F238E27FC236}">
                  <a16:creationId xmlns:a16="http://schemas.microsoft.com/office/drawing/2014/main" id="{B47D1CF0-2BB8-DFA2-BA31-01FAB5F83501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70">
              <a:extLst>
                <a:ext uri="{FF2B5EF4-FFF2-40B4-BE49-F238E27FC236}">
                  <a16:creationId xmlns:a16="http://schemas.microsoft.com/office/drawing/2014/main" id="{50C3E747-B598-ECC1-D0E9-CA5E9BF5859E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71">
              <a:extLst>
                <a:ext uri="{FF2B5EF4-FFF2-40B4-BE49-F238E27FC236}">
                  <a16:creationId xmlns:a16="http://schemas.microsoft.com/office/drawing/2014/main" id="{46990290-3423-188D-29AE-93187B2306D4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72">
              <a:extLst>
                <a:ext uri="{FF2B5EF4-FFF2-40B4-BE49-F238E27FC236}">
                  <a16:creationId xmlns:a16="http://schemas.microsoft.com/office/drawing/2014/main" id="{01379158-1758-65B2-97B7-18A5030121C0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73">
              <a:extLst>
                <a:ext uri="{FF2B5EF4-FFF2-40B4-BE49-F238E27FC236}">
                  <a16:creationId xmlns:a16="http://schemas.microsoft.com/office/drawing/2014/main" id="{FF7002C7-6324-9852-ACE6-B88463E726B7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74">
              <a:extLst>
                <a:ext uri="{FF2B5EF4-FFF2-40B4-BE49-F238E27FC236}">
                  <a16:creationId xmlns:a16="http://schemas.microsoft.com/office/drawing/2014/main" id="{3286899F-39BE-F25A-FC2E-B380B2F35F4C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75">
              <a:extLst>
                <a:ext uri="{FF2B5EF4-FFF2-40B4-BE49-F238E27FC236}">
                  <a16:creationId xmlns:a16="http://schemas.microsoft.com/office/drawing/2014/main" id="{26B7B61F-8309-B9E5-A5CC-F35385E75B1B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76">
              <a:extLst>
                <a:ext uri="{FF2B5EF4-FFF2-40B4-BE49-F238E27FC236}">
                  <a16:creationId xmlns:a16="http://schemas.microsoft.com/office/drawing/2014/main" id="{19662213-2F30-F776-BA89-AA3C41088F02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id="{1E78932F-4F4E-7CD0-F097-27FC49E5533D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96C54C46-8B9D-5563-4E21-12BC7854B1C9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id="{72382808-48EF-1F90-4A7B-16FEF6167795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id="{8B17C5C4-3376-1D6D-51EF-02560BADF42A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id="{5B64188B-6957-E561-F913-64F8643C2C01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82">
              <a:extLst>
                <a:ext uri="{FF2B5EF4-FFF2-40B4-BE49-F238E27FC236}">
                  <a16:creationId xmlns:a16="http://schemas.microsoft.com/office/drawing/2014/main" id="{3E732E8F-BF73-1E2C-2884-F4458626075A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83">
              <a:extLst>
                <a:ext uri="{FF2B5EF4-FFF2-40B4-BE49-F238E27FC236}">
                  <a16:creationId xmlns:a16="http://schemas.microsoft.com/office/drawing/2014/main" id="{FB7DD813-EF0E-1CB5-1093-F4DC925BA707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84">
              <a:extLst>
                <a:ext uri="{FF2B5EF4-FFF2-40B4-BE49-F238E27FC236}">
                  <a16:creationId xmlns:a16="http://schemas.microsoft.com/office/drawing/2014/main" id="{EC267D22-571E-48F0-C5EA-E13CAAECEDAA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85">
              <a:extLst>
                <a:ext uri="{FF2B5EF4-FFF2-40B4-BE49-F238E27FC236}">
                  <a16:creationId xmlns:a16="http://schemas.microsoft.com/office/drawing/2014/main" id="{89A2CEFE-69AA-D27E-1B16-F15F47486A2D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60" name="Tabela 59">
            <a:extLst>
              <a:ext uri="{FF2B5EF4-FFF2-40B4-BE49-F238E27FC236}">
                <a16:creationId xmlns:a16="http://schemas.microsoft.com/office/drawing/2014/main" id="{4F505776-EDBA-2673-2B60-E70E8AA0D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15820"/>
              </p:ext>
            </p:extLst>
          </p:nvPr>
        </p:nvGraphicFramePr>
        <p:xfrm>
          <a:off x="3887088" y="2708920"/>
          <a:ext cx="5149408" cy="21031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721670">
                  <a:extLst>
                    <a:ext uri="{9D8B030D-6E8A-4147-A177-3AD203B41FA5}">
                      <a16:colId xmlns:a16="http://schemas.microsoft.com/office/drawing/2014/main" val="1894125001"/>
                    </a:ext>
                  </a:extLst>
                </a:gridCol>
                <a:gridCol w="755200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1029819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961164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  <a:gridCol w="1681555">
                  <a:extLst>
                    <a:ext uri="{9D8B030D-6E8A-4147-A177-3AD203B41FA5}">
                      <a16:colId xmlns:a16="http://schemas.microsoft.com/office/drawing/2014/main" val="3538481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Qualificação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62" name="CaixaDeTexto 61">
            <a:extLst>
              <a:ext uri="{FF2B5EF4-FFF2-40B4-BE49-F238E27FC236}">
                <a16:creationId xmlns:a16="http://schemas.microsoft.com/office/drawing/2014/main" id="{B90AEE7D-F1C0-C9B4-2559-BB24BC208411}"/>
              </a:ext>
            </a:extLst>
          </p:cNvPr>
          <p:cNvSpPr txBox="1"/>
          <p:nvPr/>
        </p:nvSpPr>
        <p:spPr>
          <a:xfrm>
            <a:off x="3203848" y="5012483"/>
            <a:ext cx="583130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O problema aqui é que, uma vez que existem números diferentes na mesma coluna, o modelo pode interpretar mal os dados como estando em algum tipo de ordem, 0 &lt;1 &lt;2</a:t>
            </a:r>
            <a:endParaRPr lang="pt-BR" sz="1600" dirty="0">
              <a:latin typeface="Gotham HTF"/>
              <a:cs typeface="Gotham HTF Light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1F5015D-BE38-4FA3-6B47-8D5848C2FBA4}"/>
              </a:ext>
            </a:extLst>
          </p:cNvPr>
          <p:cNvSpPr txBox="1"/>
          <p:nvPr/>
        </p:nvSpPr>
        <p:spPr>
          <a:xfrm>
            <a:off x="3887088" y="1823036"/>
            <a:ext cx="514806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FF0000"/>
                </a:solidFill>
                <a:latin typeface="Gotham HTF Light"/>
                <a:cs typeface="Gotham HTF Light"/>
              </a:rPr>
              <a:t>[“Junior”, ”Pleno”, ”</a:t>
            </a:r>
            <a:r>
              <a:rPr lang="pt-BR" sz="1600" dirty="0" err="1">
                <a:solidFill>
                  <a:srgbClr val="FF0000"/>
                </a:solidFill>
                <a:latin typeface="Gotham HTF Light"/>
                <a:cs typeface="Gotham HTF Light"/>
              </a:rPr>
              <a:t>Senior</a:t>
            </a:r>
            <a:r>
              <a:rPr lang="pt-BR" sz="1600" dirty="0">
                <a:solidFill>
                  <a:srgbClr val="FF0000"/>
                </a:solidFill>
                <a:latin typeface="Gotham HTF Light"/>
                <a:cs typeface="Gotham HTF Light"/>
              </a:rPr>
              <a:t>”] == [0, 1, 2]</a:t>
            </a:r>
          </a:p>
        </p:txBody>
      </p:sp>
    </p:spTree>
    <p:extLst>
      <p:ext uri="{BB962C8B-B14F-4D97-AF65-F5344CB8AC3E}">
        <p14:creationId xmlns:p14="http://schemas.microsoft.com/office/powerpoint/2010/main" val="4867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Pré-Processamento de Dados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Hot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Enconder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29B6EFD5-801B-8A4A-E19E-A2FB62638F4B}"/>
              </a:ext>
            </a:extLst>
          </p:cNvPr>
          <p:cNvSpPr/>
          <p:nvPr/>
        </p:nvSpPr>
        <p:spPr>
          <a:xfrm>
            <a:off x="251520" y="1916832"/>
            <a:ext cx="2905104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1600" b="1" dirty="0">
                <a:solidFill>
                  <a:prstClr val="black"/>
                </a:solidFill>
                <a:latin typeface="Gotham HTF"/>
              </a:rPr>
              <a:t>O Hot </a:t>
            </a:r>
            <a:r>
              <a:rPr lang="pt-BR" sz="1600" b="1" dirty="0" err="1">
                <a:solidFill>
                  <a:prstClr val="black"/>
                </a:solidFill>
                <a:latin typeface="Gotham HTF"/>
              </a:rPr>
              <a:t>Enconder</a:t>
            </a:r>
            <a:r>
              <a:rPr lang="pt-BR" sz="1600" b="1" dirty="0">
                <a:solidFill>
                  <a:prstClr val="black"/>
                </a:solidFill>
                <a:latin typeface="Gotham HTF"/>
              </a:rPr>
              <a:t>, </a:t>
            </a:r>
            <a:r>
              <a:rPr lang="pt-BR" sz="1600" dirty="0">
                <a:solidFill>
                  <a:prstClr val="black"/>
                </a:solidFill>
                <a:latin typeface="Gotham HTF"/>
              </a:rPr>
              <a:t>por sua vez, </a:t>
            </a:r>
            <a:r>
              <a:rPr lang="pt-BR" sz="1600" b="0" i="0" dirty="0">
                <a:solidFill>
                  <a:srgbClr val="404040"/>
                </a:solidFill>
                <a:effectLst/>
                <a:latin typeface="Gotham HTF"/>
              </a:rPr>
              <a:t>associa cada valor de um atributo como uma nova coluna e preenche com 0 ou 1 o valor desta coluna.</a:t>
            </a:r>
            <a:endParaRPr lang="pt-BR" sz="1200" b="1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612CDBCE-7619-C1A0-EF12-F8454AB348F4}"/>
              </a:ext>
            </a:extLst>
          </p:cNvPr>
          <p:cNvGrpSpPr>
            <a:grpSpLocks noChangeAspect="1"/>
          </p:cNvGrpSpPr>
          <p:nvPr/>
        </p:nvGrpSpPr>
        <p:grpSpPr>
          <a:xfrm>
            <a:off x="1175136" y="3510376"/>
            <a:ext cx="1429351" cy="2087456"/>
            <a:chOff x="2622150" y="176647"/>
            <a:chExt cx="1575042" cy="2300226"/>
          </a:xfrm>
        </p:grpSpPr>
        <p:sp>
          <p:nvSpPr>
            <p:cNvPr id="4" name="Freeform: Shape 36">
              <a:extLst>
                <a:ext uri="{FF2B5EF4-FFF2-40B4-BE49-F238E27FC236}">
                  <a16:creationId xmlns:a16="http://schemas.microsoft.com/office/drawing/2014/main" id="{F26399BA-E59B-1706-9B9E-6D5AD555C6C4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37">
              <a:extLst>
                <a:ext uri="{FF2B5EF4-FFF2-40B4-BE49-F238E27FC236}">
                  <a16:creationId xmlns:a16="http://schemas.microsoft.com/office/drawing/2014/main" id="{A84982D6-6A5C-AFD0-9578-879C1DC85E08}"/>
                </a:ext>
              </a:extLst>
            </p:cNvPr>
            <p:cNvSpPr/>
            <p:nvPr/>
          </p:nvSpPr>
          <p:spPr>
            <a:xfrm>
              <a:off x="2627648" y="176647"/>
              <a:ext cx="122514" cy="152297"/>
            </a:xfrm>
            <a:custGeom>
              <a:avLst/>
              <a:gdLst>
                <a:gd name="connsiteX0" fmla="*/ 104906 w 122514"/>
                <a:gd name="connsiteY0" fmla="*/ 13982 h 152297"/>
                <a:gd name="connsiteX1" fmla="*/ 66507 w 122514"/>
                <a:gd name="connsiteY1" fmla="*/ 0 h 152297"/>
                <a:gd name="connsiteX2" fmla="*/ 49768 w 122514"/>
                <a:gd name="connsiteY2" fmla="*/ 4464 h 152297"/>
                <a:gd name="connsiteX3" fmla="*/ 28895 w 122514"/>
                <a:gd name="connsiteY3" fmla="*/ 19496 h 152297"/>
                <a:gd name="connsiteX4" fmla="*/ 24037 w 122514"/>
                <a:gd name="connsiteY4" fmla="*/ 59340 h 152297"/>
                <a:gd name="connsiteX5" fmla="*/ 23644 w 122514"/>
                <a:gd name="connsiteY5" fmla="*/ 63015 h 152297"/>
                <a:gd name="connsiteX6" fmla="*/ 21018 w 122514"/>
                <a:gd name="connsiteY6" fmla="*/ 66232 h 152297"/>
                <a:gd name="connsiteX7" fmla="*/ 3098 w 122514"/>
                <a:gd name="connsiteY7" fmla="*/ 91438 h 152297"/>
                <a:gd name="connsiteX8" fmla="*/ 2704 w 122514"/>
                <a:gd name="connsiteY8" fmla="*/ 121895 h 152297"/>
                <a:gd name="connsiteX9" fmla="*/ 32833 w 122514"/>
                <a:gd name="connsiteY9" fmla="*/ 147823 h 152297"/>
                <a:gd name="connsiteX10" fmla="*/ 75893 w 122514"/>
                <a:gd name="connsiteY10" fmla="*/ 144935 h 152297"/>
                <a:gd name="connsiteX11" fmla="*/ 88628 w 122514"/>
                <a:gd name="connsiteY11" fmla="*/ 120779 h 152297"/>
                <a:gd name="connsiteX12" fmla="*/ 109239 w 122514"/>
                <a:gd name="connsiteY12" fmla="*/ 65969 h 152297"/>
                <a:gd name="connsiteX13" fmla="*/ 122367 w 122514"/>
                <a:gd name="connsiteY13" fmla="*/ 34987 h 152297"/>
                <a:gd name="connsiteX14" fmla="*/ 104906 w 122514"/>
                <a:gd name="connsiteY14" fmla="*/ 13982 h 1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514" h="152297">
                  <a:moveTo>
                    <a:pt x="104906" y="13982"/>
                  </a:moveTo>
                  <a:cubicBezTo>
                    <a:pt x="93157" y="6696"/>
                    <a:pt x="80357" y="-918"/>
                    <a:pt x="66507" y="0"/>
                  </a:cubicBezTo>
                  <a:cubicBezTo>
                    <a:pt x="60715" y="532"/>
                    <a:pt x="55056" y="2041"/>
                    <a:pt x="49768" y="4464"/>
                  </a:cubicBezTo>
                  <a:cubicBezTo>
                    <a:pt x="41483" y="7311"/>
                    <a:pt x="34221" y="12540"/>
                    <a:pt x="28895" y="19496"/>
                  </a:cubicBezTo>
                  <a:cubicBezTo>
                    <a:pt x="21346" y="30851"/>
                    <a:pt x="23381" y="45752"/>
                    <a:pt x="24037" y="59340"/>
                  </a:cubicBezTo>
                  <a:cubicBezTo>
                    <a:pt x="24141" y="60579"/>
                    <a:pt x="24007" y="61826"/>
                    <a:pt x="23644" y="63015"/>
                  </a:cubicBezTo>
                  <a:cubicBezTo>
                    <a:pt x="23035" y="64280"/>
                    <a:pt x="22136" y="65383"/>
                    <a:pt x="21018" y="66232"/>
                  </a:cubicBezTo>
                  <a:cubicBezTo>
                    <a:pt x="13236" y="73189"/>
                    <a:pt x="7113" y="81802"/>
                    <a:pt x="3098" y="91438"/>
                  </a:cubicBezTo>
                  <a:cubicBezTo>
                    <a:pt x="-897" y="101171"/>
                    <a:pt x="-1038" y="112061"/>
                    <a:pt x="2704" y="121895"/>
                  </a:cubicBezTo>
                  <a:cubicBezTo>
                    <a:pt x="8870" y="134224"/>
                    <a:pt x="19723" y="143564"/>
                    <a:pt x="32833" y="147823"/>
                  </a:cubicBezTo>
                  <a:cubicBezTo>
                    <a:pt x="46880" y="153337"/>
                    <a:pt x="64472" y="154978"/>
                    <a:pt x="75893" y="144935"/>
                  </a:cubicBezTo>
                  <a:cubicBezTo>
                    <a:pt x="82294" y="138218"/>
                    <a:pt x="86702" y="129855"/>
                    <a:pt x="88628" y="120779"/>
                  </a:cubicBezTo>
                  <a:cubicBezTo>
                    <a:pt x="94141" y="101940"/>
                    <a:pt x="98408" y="82314"/>
                    <a:pt x="109239" y="65969"/>
                  </a:cubicBezTo>
                  <a:cubicBezTo>
                    <a:pt x="116042" y="56848"/>
                    <a:pt x="120546" y="46220"/>
                    <a:pt x="122367" y="34987"/>
                  </a:cubicBezTo>
                  <a:cubicBezTo>
                    <a:pt x="123877" y="24156"/>
                    <a:pt x="113243" y="19167"/>
                    <a:pt x="104906" y="13982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30884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C8319A5D-9C18-4694-EDA7-D6452DA1DE74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D8154F32-E09C-7367-25F0-09F1BC8BD0A6}"/>
                </a:ext>
              </a:extLst>
            </p:cNvPr>
            <p:cNvSpPr/>
            <p:nvPr/>
          </p:nvSpPr>
          <p:spPr>
            <a:xfrm>
              <a:off x="3717034" y="1267667"/>
              <a:ext cx="35380" cy="1132954"/>
            </a:xfrm>
            <a:custGeom>
              <a:avLst/>
              <a:gdLst>
                <a:gd name="connsiteX0" fmla="*/ 0 w 35380"/>
                <a:gd name="connsiteY0" fmla="*/ 0 h 1132954"/>
                <a:gd name="connsiteX1" fmla="*/ 35380 w 35380"/>
                <a:gd name="connsiteY1" fmla="*/ 0 h 1132954"/>
                <a:gd name="connsiteX2" fmla="*/ 35380 w 35380"/>
                <a:gd name="connsiteY2" fmla="*/ 1132954 h 1132954"/>
                <a:gd name="connsiteX3" fmla="*/ 0 w 35380"/>
                <a:gd name="connsiteY3" fmla="*/ 1132954 h 11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0" h="1132954">
                  <a:moveTo>
                    <a:pt x="0" y="0"/>
                  </a:moveTo>
                  <a:lnTo>
                    <a:pt x="35380" y="0"/>
                  </a:lnTo>
                  <a:lnTo>
                    <a:pt x="35380" y="1132954"/>
                  </a:lnTo>
                  <a:lnTo>
                    <a:pt x="0" y="113295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5E6C9BB4-C342-B36D-21D3-8EDC53854709}"/>
                </a:ext>
              </a:extLst>
            </p:cNvPr>
            <p:cNvSpPr/>
            <p:nvPr/>
          </p:nvSpPr>
          <p:spPr>
            <a:xfrm>
              <a:off x="2875110" y="2358148"/>
              <a:ext cx="222203" cy="118725"/>
            </a:xfrm>
            <a:custGeom>
              <a:avLst/>
              <a:gdLst>
                <a:gd name="connsiteX0" fmla="*/ 6317 w 222203"/>
                <a:gd name="connsiteY0" fmla="*/ 80864 h 118725"/>
                <a:gd name="connsiteX1" fmla="*/ 40122 w 222203"/>
                <a:gd name="connsiteY1" fmla="*/ 116375 h 118725"/>
                <a:gd name="connsiteX2" fmla="*/ 63293 w 222203"/>
                <a:gd name="connsiteY2" fmla="*/ 118344 h 118725"/>
                <a:gd name="connsiteX3" fmla="*/ 96113 w 222203"/>
                <a:gd name="connsiteY3" fmla="*/ 109548 h 118725"/>
                <a:gd name="connsiteX4" fmla="*/ 115805 w 222203"/>
                <a:gd name="connsiteY4" fmla="*/ 82701 h 118725"/>
                <a:gd name="connsiteX5" fmla="*/ 114230 w 222203"/>
                <a:gd name="connsiteY5" fmla="*/ 30189 h 118725"/>
                <a:gd name="connsiteX6" fmla="*/ 188666 w 222203"/>
                <a:gd name="connsiteY6" fmla="*/ 71739 h 118725"/>
                <a:gd name="connsiteX7" fmla="*/ 207833 w 222203"/>
                <a:gd name="connsiteY7" fmla="*/ 70886 h 118725"/>
                <a:gd name="connsiteX8" fmla="*/ 222141 w 222203"/>
                <a:gd name="connsiteY8" fmla="*/ 59055 h 118725"/>
                <a:gd name="connsiteX9" fmla="*/ 221618 w 222203"/>
                <a:gd name="connsiteY9" fmla="*/ 53951 h 118725"/>
                <a:gd name="connsiteX10" fmla="*/ 220305 w 222203"/>
                <a:gd name="connsiteY10" fmla="*/ 46730 h 118725"/>
                <a:gd name="connsiteX11" fmla="*/ 212822 w 222203"/>
                <a:gd name="connsiteY11" fmla="*/ 41348 h 118725"/>
                <a:gd name="connsiteX12" fmla="*/ 142718 w 222203"/>
                <a:gd name="connsiteY12" fmla="*/ 10825 h 118725"/>
                <a:gd name="connsiteX13" fmla="*/ 94275 w 222203"/>
                <a:gd name="connsiteY13" fmla="*/ 913 h 118725"/>
                <a:gd name="connsiteX14" fmla="*/ 69595 w 222203"/>
                <a:gd name="connsiteY14" fmla="*/ 13385 h 118725"/>
                <a:gd name="connsiteX15" fmla="*/ 51347 w 222203"/>
                <a:gd name="connsiteY15" fmla="*/ 24741 h 118725"/>
                <a:gd name="connsiteX16" fmla="*/ 31129 w 222203"/>
                <a:gd name="connsiteY16" fmla="*/ 26841 h 118725"/>
                <a:gd name="connsiteX17" fmla="*/ 15441 w 222203"/>
                <a:gd name="connsiteY17" fmla="*/ 25332 h 118725"/>
                <a:gd name="connsiteX18" fmla="*/ 16 w 222203"/>
                <a:gd name="connsiteY18" fmla="*/ 44105 h 118725"/>
                <a:gd name="connsiteX19" fmla="*/ 6317 w 222203"/>
                <a:gd name="connsiteY19" fmla="*/ 80864 h 11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203" h="118725">
                  <a:moveTo>
                    <a:pt x="6317" y="80864"/>
                  </a:moveTo>
                  <a:cubicBezTo>
                    <a:pt x="11511" y="97278"/>
                    <a:pt x="23983" y="110380"/>
                    <a:pt x="40122" y="116375"/>
                  </a:cubicBezTo>
                  <a:cubicBezTo>
                    <a:pt x="47661" y="118441"/>
                    <a:pt x="55514" y="119108"/>
                    <a:pt x="63293" y="118344"/>
                  </a:cubicBezTo>
                  <a:cubicBezTo>
                    <a:pt x="74766" y="117989"/>
                    <a:pt x="86000" y="114978"/>
                    <a:pt x="96113" y="109548"/>
                  </a:cubicBezTo>
                  <a:cubicBezTo>
                    <a:pt x="106323" y="103950"/>
                    <a:pt x="113533" y="94121"/>
                    <a:pt x="115805" y="82701"/>
                  </a:cubicBezTo>
                  <a:cubicBezTo>
                    <a:pt x="118562" y="65044"/>
                    <a:pt x="106353" y="46008"/>
                    <a:pt x="114230" y="30189"/>
                  </a:cubicBezTo>
                  <a:cubicBezTo>
                    <a:pt x="130823" y="55305"/>
                    <a:pt x="158579" y="70799"/>
                    <a:pt x="188666" y="71739"/>
                  </a:cubicBezTo>
                  <a:cubicBezTo>
                    <a:pt x="195066" y="71817"/>
                    <a:pt x="201466" y="71532"/>
                    <a:pt x="207833" y="70886"/>
                  </a:cubicBezTo>
                  <a:cubicBezTo>
                    <a:pt x="215051" y="71570"/>
                    <a:pt x="221457" y="66273"/>
                    <a:pt x="222141" y="59055"/>
                  </a:cubicBezTo>
                  <a:cubicBezTo>
                    <a:pt x="222304" y="57336"/>
                    <a:pt x="222126" y="55601"/>
                    <a:pt x="221618" y="53951"/>
                  </a:cubicBezTo>
                  <a:cubicBezTo>
                    <a:pt x="221821" y="51471"/>
                    <a:pt x="221369" y="48980"/>
                    <a:pt x="220305" y="46730"/>
                  </a:cubicBezTo>
                  <a:cubicBezTo>
                    <a:pt x="218427" y="44206"/>
                    <a:pt x="215812" y="42326"/>
                    <a:pt x="212822" y="41348"/>
                  </a:cubicBezTo>
                  <a:lnTo>
                    <a:pt x="142718" y="10825"/>
                  </a:lnTo>
                  <a:cubicBezTo>
                    <a:pt x="127358" y="4261"/>
                    <a:pt x="110620" y="-2697"/>
                    <a:pt x="94275" y="913"/>
                  </a:cubicBezTo>
                  <a:cubicBezTo>
                    <a:pt x="85281" y="3336"/>
                    <a:pt x="76881" y="7581"/>
                    <a:pt x="69595" y="13385"/>
                  </a:cubicBezTo>
                  <a:cubicBezTo>
                    <a:pt x="64008" y="17915"/>
                    <a:pt x="57878" y="21729"/>
                    <a:pt x="51347" y="24741"/>
                  </a:cubicBezTo>
                  <a:cubicBezTo>
                    <a:pt x="44932" y="27300"/>
                    <a:pt x="37933" y="28027"/>
                    <a:pt x="31129" y="26841"/>
                  </a:cubicBezTo>
                  <a:cubicBezTo>
                    <a:pt x="26076" y="25183"/>
                    <a:pt x="20718" y="24667"/>
                    <a:pt x="15441" y="25332"/>
                  </a:cubicBezTo>
                  <a:cubicBezTo>
                    <a:pt x="5267" y="28220"/>
                    <a:pt x="-378" y="34127"/>
                    <a:pt x="16" y="44105"/>
                  </a:cubicBezTo>
                  <a:cubicBezTo>
                    <a:pt x="214" y="56609"/>
                    <a:pt x="2339" y="69007"/>
                    <a:pt x="6317" y="80864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018E038E-E390-A196-C507-98C22570BC90}"/>
                </a:ext>
              </a:extLst>
            </p:cNvPr>
            <p:cNvSpPr/>
            <p:nvPr/>
          </p:nvSpPr>
          <p:spPr>
            <a:xfrm>
              <a:off x="2965080" y="1809398"/>
              <a:ext cx="88131" cy="555544"/>
            </a:xfrm>
            <a:custGeom>
              <a:avLst/>
              <a:gdLst>
                <a:gd name="connsiteX0" fmla="*/ 39422 w 88131"/>
                <a:gd name="connsiteY0" fmla="*/ 375716 h 555544"/>
                <a:gd name="connsiteX1" fmla="*/ 67451 w 88131"/>
                <a:gd name="connsiteY1" fmla="*/ 478247 h 555544"/>
                <a:gd name="connsiteX2" fmla="*/ 39422 w 88131"/>
                <a:gd name="connsiteY2" fmla="*/ 552749 h 555544"/>
                <a:gd name="connsiteX3" fmla="*/ 16317 w 88131"/>
                <a:gd name="connsiteY3" fmla="*/ 551764 h 555544"/>
                <a:gd name="connsiteX4" fmla="*/ 366 w 88131"/>
                <a:gd name="connsiteY4" fmla="*/ 466432 h 555544"/>
                <a:gd name="connsiteX5" fmla="*/ 9556 w 88131"/>
                <a:gd name="connsiteY5" fmla="*/ 327077 h 555544"/>
                <a:gd name="connsiteX6" fmla="*/ 19008 w 88131"/>
                <a:gd name="connsiteY6" fmla="*/ 2419 h 555544"/>
                <a:gd name="connsiteX7" fmla="*/ 88128 w 88131"/>
                <a:gd name="connsiteY7" fmla="*/ -75 h 555544"/>
                <a:gd name="connsiteX8" fmla="*/ 76312 w 88131"/>
                <a:gd name="connsiteY8" fmla="*/ 82238 h 555544"/>
                <a:gd name="connsiteX9" fmla="*/ 39422 w 88131"/>
                <a:gd name="connsiteY9" fmla="*/ 375716 h 55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131" h="555544">
                  <a:moveTo>
                    <a:pt x="39422" y="375716"/>
                  </a:moveTo>
                  <a:cubicBezTo>
                    <a:pt x="37913" y="409653"/>
                    <a:pt x="60099" y="447264"/>
                    <a:pt x="67451" y="478247"/>
                  </a:cubicBezTo>
                  <a:cubicBezTo>
                    <a:pt x="74803" y="509229"/>
                    <a:pt x="61609" y="542443"/>
                    <a:pt x="39422" y="552749"/>
                  </a:cubicBezTo>
                  <a:cubicBezTo>
                    <a:pt x="25178" y="559313"/>
                    <a:pt x="21962" y="551961"/>
                    <a:pt x="16317" y="551764"/>
                  </a:cubicBezTo>
                  <a:cubicBezTo>
                    <a:pt x="6711" y="524291"/>
                    <a:pt x="1333" y="495519"/>
                    <a:pt x="366" y="466432"/>
                  </a:cubicBezTo>
                  <a:cubicBezTo>
                    <a:pt x="-1603" y="419827"/>
                    <a:pt x="4699" y="373419"/>
                    <a:pt x="9556" y="327077"/>
                  </a:cubicBezTo>
                  <a:cubicBezTo>
                    <a:pt x="20808" y="219245"/>
                    <a:pt x="23967" y="110723"/>
                    <a:pt x="19008" y="2419"/>
                  </a:cubicBezTo>
                  <a:lnTo>
                    <a:pt x="88128" y="-75"/>
                  </a:lnTo>
                  <a:lnTo>
                    <a:pt x="76312" y="82238"/>
                  </a:lnTo>
                  <a:cubicBezTo>
                    <a:pt x="76312" y="82238"/>
                    <a:pt x="40670" y="341846"/>
                    <a:pt x="39422" y="375716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13E46AE9-CC65-C5BC-129E-A4B720242BDB}"/>
                </a:ext>
              </a:extLst>
            </p:cNvPr>
            <p:cNvSpPr/>
            <p:nvPr/>
          </p:nvSpPr>
          <p:spPr>
            <a:xfrm>
              <a:off x="2880165" y="1811302"/>
              <a:ext cx="105871" cy="594103"/>
            </a:xfrm>
            <a:custGeom>
              <a:avLst/>
              <a:gdLst>
                <a:gd name="connsiteX0" fmla="*/ 85281 w 105871"/>
                <a:gd name="connsiteY0" fmla="*/ 464200 h 594103"/>
                <a:gd name="connsiteX1" fmla="*/ 101232 w 105871"/>
                <a:gd name="connsiteY1" fmla="*/ 549532 h 594103"/>
                <a:gd name="connsiteX2" fmla="*/ 72350 w 105871"/>
                <a:gd name="connsiteY2" fmla="*/ 588917 h 594103"/>
                <a:gd name="connsiteX3" fmla="*/ 474 w 105871"/>
                <a:gd name="connsiteY3" fmla="*/ 524786 h 594103"/>
                <a:gd name="connsiteX4" fmla="*/ 17015 w 105871"/>
                <a:gd name="connsiteY4" fmla="*/ 420746 h 594103"/>
                <a:gd name="connsiteX5" fmla="*/ 10451 w 105871"/>
                <a:gd name="connsiteY5" fmla="*/ 178861 h 594103"/>
                <a:gd name="connsiteX6" fmla="*/ 19247 w 105871"/>
                <a:gd name="connsiteY6" fmla="*/ 35043 h 594103"/>
                <a:gd name="connsiteX7" fmla="*/ 8941 w 105871"/>
                <a:gd name="connsiteY7" fmla="*/ 3273 h 594103"/>
                <a:gd name="connsiteX8" fmla="*/ 103595 w 105871"/>
                <a:gd name="connsiteY8" fmla="*/ -75 h 594103"/>
                <a:gd name="connsiteX9" fmla="*/ 94143 w 105871"/>
                <a:gd name="connsiteY9" fmla="*/ 324582 h 594103"/>
                <a:gd name="connsiteX10" fmla="*/ 85281 w 105871"/>
                <a:gd name="connsiteY10" fmla="*/ 464200 h 59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871" h="594103">
                  <a:moveTo>
                    <a:pt x="85281" y="464200"/>
                  </a:moveTo>
                  <a:cubicBezTo>
                    <a:pt x="86247" y="493288"/>
                    <a:pt x="91626" y="522060"/>
                    <a:pt x="101232" y="549532"/>
                  </a:cubicBezTo>
                  <a:cubicBezTo>
                    <a:pt x="98147" y="549532"/>
                    <a:pt x="79177" y="580909"/>
                    <a:pt x="72350" y="588917"/>
                  </a:cubicBezTo>
                  <a:cubicBezTo>
                    <a:pt x="53183" y="611037"/>
                    <a:pt x="-5893" y="556096"/>
                    <a:pt x="474" y="524786"/>
                  </a:cubicBezTo>
                  <a:cubicBezTo>
                    <a:pt x="17015" y="442932"/>
                    <a:pt x="17015" y="420746"/>
                    <a:pt x="17015" y="420746"/>
                  </a:cubicBezTo>
                  <a:cubicBezTo>
                    <a:pt x="17015" y="420746"/>
                    <a:pt x="15177" y="245223"/>
                    <a:pt x="10451" y="178861"/>
                  </a:cubicBezTo>
                  <a:cubicBezTo>
                    <a:pt x="8053" y="130744"/>
                    <a:pt x="11003" y="82509"/>
                    <a:pt x="19247" y="35043"/>
                  </a:cubicBezTo>
                  <a:cubicBezTo>
                    <a:pt x="21544" y="22505"/>
                    <a:pt x="8941" y="3273"/>
                    <a:pt x="8941" y="3273"/>
                  </a:cubicBezTo>
                  <a:lnTo>
                    <a:pt x="103595" y="-75"/>
                  </a:lnTo>
                  <a:cubicBezTo>
                    <a:pt x="108554" y="108228"/>
                    <a:pt x="105395" y="216751"/>
                    <a:pt x="94143" y="324582"/>
                  </a:cubicBezTo>
                  <a:cubicBezTo>
                    <a:pt x="89614" y="371187"/>
                    <a:pt x="83312" y="417595"/>
                    <a:pt x="85281" y="464200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:a16="http://schemas.microsoft.com/office/drawing/2014/main" id="{C1036C69-3D7F-4907-389A-F121A85B746F}"/>
                </a:ext>
              </a:extLst>
            </p:cNvPr>
            <p:cNvSpPr/>
            <p:nvPr/>
          </p:nvSpPr>
          <p:spPr>
            <a:xfrm>
              <a:off x="2777493" y="1190921"/>
              <a:ext cx="349771" cy="629577"/>
            </a:xfrm>
            <a:custGeom>
              <a:avLst/>
              <a:gdLst>
                <a:gd name="connsiteX0" fmla="*/ 288974 w 349771"/>
                <a:gd name="connsiteY0" fmla="*/ 8799 h 629577"/>
                <a:gd name="connsiteX1" fmla="*/ 349495 w 349771"/>
                <a:gd name="connsiteY1" fmla="*/ 186028 h 629577"/>
                <a:gd name="connsiteX2" fmla="*/ 305187 w 349771"/>
                <a:gd name="connsiteY2" fmla="*/ 616761 h 629577"/>
                <a:gd name="connsiteX3" fmla="*/ 80959 w 349771"/>
                <a:gd name="connsiteY3" fmla="*/ 619715 h 629577"/>
                <a:gd name="connsiteX4" fmla="*/ 19061 w 349771"/>
                <a:gd name="connsiteY4" fmla="*/ 413210 h 629577"/>
                <a:gd name="connsiteX5" fmla="*/ 30810 w 349771"/>
                <a:gd name="connsiteY5" fmla="*/ 84220 h 629577"/>
                <a:gd name="connsiteX6" fmla="*/ 288974 w 349771"/>
                <a:gd name="connsiteY6" fmla="*/ 8799 h 62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771" h="629577">
                  <a:moveTo>
                    <a:pt x="288974" y="8799"/>
                  </a:moveTo>
                  <a:cubicBezTo>
                    <a:pt x="288974" y="8799"/>
                    <a:pt x="345031" y="128265"/>
                    <a:pt x="349495" y="186028"/>
                  </a:cubicBezTo>
                  <a:cubicBezTo>
                    <a:pt x="353958" y="243792"/>
                    <a:pt x="302299" y="519416"/>
                    <a:pt x="305187" y="616761"/>
                  </a:cubicBezTo>
                  <a:cubicBezTo>
                    <a:pt x="305187" y="616761"/>
                    <a:pt x="154739" y="643346"/>
                    <a:pt x="80959" y="619715"/>
                  </a:cubicBezTo>
                  <a:cubicBezTo>
                    <a:pt x="80959" y="619715"/>
                    <a:pt x="36718" y="456008"/>
                    <a:pt x="19061" y="413210"/>
                  </a:cubicBezTo>
                  <a:cubicBezTo>
                    <a:pt x="1403" y="370412"/>
                    <a:pt x="-17829" y="128462"/>
                    <a:pt x="30810" y="84220"/>
                  </a:cubicBezTo>
                  <a:cubicBezTo>
                    <a:pt x="79450" y="39978"/>
                    <a:pt x="252084" y="-23627"/>
                    <a:pt x="288974" y="8799"/>
                  </a:cubicBezTo>
                  <a:close/>
                </a:path>
              </a:pathLst>
            </a:custGeom>
            <a:solidFill>
              <a:schemeClr val="accent2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34742679-2785-6153-57F3-7751B8770AF4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45">
              <a:extLst>
                <a:ext uri="{FF2B5EF4-FFF2-40B4-BE49-F238E27FC236}">
                  <a16:creationId xmlns:a16="http://schemas.microsoft.com/office/drawing/2014/main" id="{CA55990C-600D-1443-53A9-4E07F7CBB5E0}"/>
                </a:ext>
              </a:extLst>
            </p:cNvPr>
            <p:cNvSpPr/>
            <p:nvPr/>
          </p:nvSpPr>
          <p:spPr>
            <a:xfrm>
              <a:off x="2964728" y="605158"/>
              <a:ext cx="363122" cy="343890"/>
            </a:xfrm>
            <a:custGeom>
              <a:avLst/>
              <a:gdLst>
                <a:gd name="connsiteX0" fmla="*/ -4 w 363122"/>
                <a:gd name="connsiteY0" fmla="*/ -75 h 343890"/>
                <a:gd name="connsiteX1" fmla="*/ 191995 w 363122"/>
                <a:gd name="connsiteY1" fmla="*/ 243451 h 343890"/>
                <a:gd name="connsiteX2" fmla="*/ 330693 w 363122"/>
                <a:gd name="connsiteY2" fmla="*/ 81188 h 343890"/>
                <a:gd name="connsiteX3" fmla="*/ 363119 w 363122"/>
                <a:gd name="connsiteY3" fmla="*/ 143152 h 343890"/>
                <a:gd name="connsiteX4" fmla="*/ 206764 w 363122"/>
                <a:gd name="connsiteY4" fmla="*/ 343815 h 343890"/>
                <a:gd name="connsiteX5" fmla="*/ 76927 w 363122"/>
                <a:gd name="connsiteY5" fmla="*/ 284739 h 3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122" h="343890">
                  <a:moveTo>
                    <a:pt x="-4" y="-75"/>
                  </a:moveTo>
                  <a:lnTo>
                    <a:pt x="191995" y="243451"/>
                  </a:lnTo>
                  <a:lnTo>
                    <a:pt x="330693" y="81188"/>
                  </a:lnTo>
                  <a:lnTo>
                    <a:pt x="363119" y="143152"/>
                  </a:lnTo>
                  <a:cubicBezTo>
                    <a:pt x="363119" y="143152"/>
                    <a:pt x="227375" y="343815"/>
                    <a:pt x="206764" y="343815"/>
                  </a:cubicBezTo>
                  <a:cubicBezTo>
                    <a:pt x="186153" y="343815"/>
                    <a:pt x="76927" y="284739"/>
                    <a:pt x="76927" y="284739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46">
              <a:extLst>
                <a:ext uri="{FF2B5EF4-FFF2-40B4-BE49-F238E27FC236}">
                  <a16:creationId xmlns:a16="http://schemas.microsoft.com/office/drawing/2014/main" id="{592AE332-9C61-935B-A343-4A9E19F64152}"/>
                </a:ext>
              </a:extLst>
            </p:cNvPr>
            <p:cNvSpPr/>
            <p:nvPr/>
          </p:nvSpPr>
          <p:spPr>
            <a:xfrm>
              <a:off x="3289673" y="687305"/>
              <a:ext cx="38752" cy="61191"/>
            </a:xfrm>
            <a:custGeom>
              <a:avLst/>
              <a:gdLst>
                <a:gd name="connsiteX0" fmla="*/ 6602 w 38752"/>
                <a:gd name="connsiteY0" fmla="*/ -40 h 61191"/>
                <a:gd name="connsiteX1" fmla="*/ 1154 w 38752"/>
                <a:gd name="connsiteY1" fmla="*/ 6524 h 61191"/>
                <a:gd name="connsiteX2" fmla="*/ 1154 w 38752"/>
                <a:gd name="connsiteY2" fmla="*/ 40788 h 61191"/>
                <a:gd name="connsiteX3" fmla="*/ 9687 w 38752"/>
                <a:gd name="connsiteY3" fmla="*/ 58052 h 61191"/>
                <a:gd name="connsiteX4" fmla="*/ 26491 w 38752"/>
                <a:gd name="connsiteY4" fmla="*/ 60612 h 61191"/>
                <a:gd name="connsiteX5" fmla="*/ 35746 w 38752"/>
                <a:gd name="connsiteY5" fmla="*/ 60021 h 61191"/>
                <a:gd name="connsiteX6" fmla="*/ 37912 w 38752"/>
                <a:gd name="connsiteY6" fmla="*/ 47287 h 61191"/>
                <a:gd name="connsiteX7" fmla="*/ 30167 w 38752"/>
                <a:gd name="connsiteY7" fmla="*/ 22343 h 61191"/>
                <a:gd name="connsiteX8" fmla="*/ 19270 w 38752"/>
                <a:gd name="connsiteY8" fmla="*/ 7837 h 61191"/>
                <a:gd name="connsiteX9" fmla="*/ 6602 w 38752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52" h="61191">
                  <a:moveTo>
                    <a:pt x="6602" y="-40"/>
                  </a:moveTo>
                  <a:cubicBezTo>
                    <a:pt x="3320" y="-499"/>
                    <a:pt x="1613" y="3636"/>
                    <a:pt x="1154" y="6524"/>
                  </a:cubicBezTo>
                  <a:cubicBezTo>
                    <a:pt x="-389" y="17893"/>
                    <a:pt x="-389" y="29419"/>
                    <a:pt x="1154" y="40788"/>
                  </a:cubicBezTo>
                  <a:cubicBezTo>
                    <a:pt x="1213" y="47544"/>
                    <a:pt x="4355" y="53902"/>
                    <a:pt x="9687" y="58052"/>
                  </a:cubicBezTo>
                  <a:cubicBezTo>
                    <a:pt x="15035" y="60118"/>
                    <a:pt x="20770" y="60992"/>
                    <a:pt x="26491" y="60612"/>
                  </a:cubicBezTo>
                  <a:cubicBezTo>
                    <a:pt x="29556" y="61448"/>
                    <a:pt x="32812" y="61240"/>
                    <a:pt x="35746" y="60021"/>
                  </a:cubicBezTo>
                  <a:cubicBezTo>
                    <a:pt x="39619" y="57527"/>
                    <a:pt x="39028" y="51750"/>
                    <a:pt x="37912" y="47287"/>
                  </a:cubicBezTo>
                  <a:cubicBezTo>
                    <a:pt x="36028" y="38771"/>
                    <a:pt x="33438" y="30428"/>
                    <a:pt x="30167" y="22343"/>
                  </a:cubicBezTo>
                  <a:cubicBezTo>
                    <a:pt x="27890" y="16625"/>
                    <a:pt x="24128" y="11617"/>
                    <a:pt x="19270" y="7837"/>
                  </a:cubicBezTo>
                  <a:cubicBezTo>
                    <a:pt x="15726" y="5671"/>
                    <a:pt x="10606" y="551"/>
                    <a:pt x="6602" y="-4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47">
              <a:extLst>
                <a:ext uri="{FF2B5EF4-FFF2-40B4-BE49-F238E27FC236}">
                  <a16:creationId xmlns:a16="http://schemas.microsoft.com/office/drawing/2014/main" id="{90A4B15D-0301-4268-1C81-09EBAEA42B93}"/>
                </a:ext>
              </a:extLst>
            </p:cNvPr>
            <p:cNvSpPr/>
            <p:nvPr/>
          </p:nvSpPr>
          <p:spPr>
            <a:xfrm>
              <a:off x="3290272" y="687305"/>
              <a:ext cx="37890" cy="61191"/>
            </a:xfrm>
            <a:custGeom>
              <a:avLst/>
              <a:gdLst>
                <a:gd name="connsiteX0" fmla="*/ 6002 w 37890"/>
                <a:gd name="connsiteY0" fmla="*/ -40 h 61191"/>
                <a:gd name="connsiteX1" fmla="*/ 554 w 37890"/>
                <a:gd name="connsiteY1" fmla="*/ 6524 h 61191"/>
                <a:gd name="connsiteX2" fmla="*/ 2720 w 37890"/>
                <a:gd name="connsiteY2" fmla="*/ 27857 h 61191"/>
                <a:gd name="connsiteX3" fmla="*/ 8825 w 37890"/>
                <a:gd name="connsiteY3" fmla="*/ 58052 h 61191"/>
                <a:gd name="connsiteX4" fmla="*/ 25629 w 37890"/>
                <a:gd name="connsiteY4" fmla="*/ 60612 h 61191"/>
                <a:gd name="connsiteX5" fmla="*/ 34884 w 37890"/>
                <a:gd name="connsiteY5" fmla="*/ 60021 h 61191"/>
                <a:gd name="connsiteX6" fmla="*/ 37050 w 37890"/>
                <a:gd name="connsiteY6" fmla="*/ 47287 h 61191"/>
                <a:gd name="connsiteX7" fmla="*/ 29305 w 37890"/>
                <a:gd name="connsiteY7" fmla="*/ 22343 h 61191"/>
                <a:gd name="connsiteX8" fmla="*/ 18408 w 37890"/>
                <a:gd name="connsiteY8" fmla="*/ 7837 h 61191"/>
                <a:gd name="connsiteX9" fmla="*/ 6002 w 37890"/>
                <a:gd name="connsiteY9" fmla="*/ -40 h 6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90" h="61191">
                  <a:moveTo>
                    <a:pt x="6002" y="-40"/>
                  </a:moveTo>
                  <a:cubicBezTo>
                    <a:pt x="2720" y="-499"/>
                    <a:pt x="1014" y="3636"/>
                    <a:pt x="554" y="6524"/>
                  </a:cubicBezTo>
                  <a:cubicBezTo>
                    <a:pt x="-1087" y="17880"/>
                    <a:pt x="1276" y="16501"/>
                    <a:pt x="2720" y="27857"/>
                  </a:cubicBezTo>
                  <a:cubicBezTo>
                    <a:pt x="3574" y="34421"/>
                    <a:pt x="3048" y="54704"/>
                    <a:pt x="8825" y="58052"/>
                  </a:cubicBezTo>
                  <a:cubicBezTo>
                    <a:pt x="14173" y="60118"/>
                    <a:pt x="19908" y="60992"/>
                    <a:pt x="25629" y="60612"/>
                  </a:cubicBezTo>
                  <a:cubicBezTo>
                    <a:pt x="28694" y="61448"/>
                    <a:pt x="31950" y="61240"/>
                    <a:pt x="34884" y="60021"/>
                  </a:cubicBezTo>
                  <a:cubicBezTo>
                    <a:pt x="38757" y="57527"/>
                    <a:pt x="38166" y="51750"/>
                    <a:pt x="37050" y="47287"/>
                  </a:cubicBezTo>
                  <a:cubicBezTo>
                    <a:pt x="35166" y="38771"/>
                    <a:pt x="32576" y="30428"/>
                    <a:pt x="29305" y="22343"/>
                  </a:cubicBezTo>
                  <a:cubicBezTo>
                    <a:pt x="27028" y="16625"/>
                    <a:pt x="23266" y="11617"/>
                    <a:pt x="18408" y="7837"/>
                  </a:cubicBezTo>
                  <a:cubicBezTo>
                    <a:pt x="15126" y="5671"/>
                    <a:pt x="10006" y="551"/>
                    <a:pt x="6002" y="-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892233CB-0196-AEB7-D36F-FBA44974F2A8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49">
              <a:extLst>
                <a:ext uri="{FF2B5EF4-FFF2-40B4-BE49-F238E27FC236}">
                  <a16:creationId xmlns:a16="http://schemas.microsoft.com/office/drawing/2014/main" id="{570658DE-1382-3C21-0C8F-03957F8D9098}"/>
                </a:ext>
              </a:extLst>
            </p:cNvPr>
            <p:cNvSpPr/>
            <p:nvPr/>
          </p:nvSpPr>
          <p:spPr>
            <a:xfrm>
              <a:off x="2688774" y="582775"/>
              <a:ext cx="393713" cy="719821"/>
            </a:xfrm>
            <a:custGeom>
              <a:avLst/>
              <a:gdLst>
                <a:gd name="connsiteX0" fmla="*/ 3346 w 393713"/>
                <a:gd name="connsiteY0" fmla="*/ 103243 h 719821"/>
                <a:gd name="connsiteX1" fmla="*/ 14833 w 393713"/>
                <a:gd name="connsiteY1" fmla="*/ 75018 h 719821"/>
                <a:gd name="connsiteX2" fmla="*/ 38398 w 393713"/>
                <a:gd name="connsiteY2" fmla="*/ 54210 h 719821"/>
                <a:gd name="connsiteX3" fmla="*/ 102201 w 393713"/>
                <a:gd name="connsiteY3" fmla="*/ -75 h 719821"/>
                <a:gd name="connsiteX4" fmla="*/ 275951 w 393713"/>
                <a:gd name="connsiteY4" fmla="*/ 22440 h 719821"/>
                <a:gd name="connsiteX5" fmla="*/ 361284 w 393713"/>
                <a:gd name="connsiteY5" fmla="*/ 206824 h 719821"/>
                <a:gd name="connsiteX6" fmla="*/ 359839 w 393713"/>
                <a:gd name="connsiteY6" fmla="*/ 344012 h 719821"/>
                <a:gd name="connsiteX7" fmla="*/ 393710 w 393713"/>
                <a:gd name="connsiteY7" fmla="*/ 609593 h 719821"/>
                <a:gd name="connsiteX8" fmla="*/ 339885 w 393713"/>
                <a:gd name="connsiteY8" fmla="*/ 616157 h 719821"/>
                <a:gd name="connsiteX9" fmla="*/ 142963 w 393713"/>
                <a:gd name="connsiteY9" fmla="*/ 717966 h 719821"/>
                <a:gd name="connsiteX10" fmla="*/ 80999 w 393713"/>
                <a:gd name="connsiteY10" fmla="*/ 709104 h 719821"/>
                <a:gd name="connsiteX11" fmla="*/ 134102 w 393713"/>
                <a:gd name="connsiteY11" fmla="*/ 419236 h 719821"/>
                <a:gd name="connsiteX12" fmla="*/ 45619 w 393713"/>
                <a:gd name="connsiteY12" fmla="*/ 173610 h 719821"/>
                <a:gd name="connsiteX13" fmla="*/ 15030 w 393713"/>
                <a:gd name="connsiteY13" fmla="*/ 120769 h 719821"/>
                <a:gd name="connsiteX14" fmla="*/ 3346 w 393713"/>
                <a:gd name="connsiteY14" fmla="*/ 103243 h 7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13" h="719821">
                  <a:moveTo>
                    <a:pt x="3346" y="103243"/>
                  </a:moveTo>
                  <a:cubicBezTo>
                    <a:pt x="-6828" y="102061"/>
                    <a:pt x="8860" y="83551"/>
                    <a:pt x="14833" y="75018"/>
                  </a:cubicBezTo>
                  <a:cubicBezTo>
                    <a:pt x="21501" y="66843"/>
                    <a:pt x="29461" y="59815"/>
                    <a:pt x="38398" y="54210"/>
                  </a:cubicBezTo>
                  <a:cubicBezTo>
                    <a:pt x="61080" y="37846"/>
                    <a:pt x="82416" y="19693"/>
                    <a:pt x="102201" y="-75"/>
                  </a:cubicBezTo>
                  <a:cubicBezTo>
                    <a:pt x="102201" y="-75"/>
                    <a:pt x="262626" y="12134"/>
                    <a:pt x="275951" y="22440"/>
                  </a:cubicBezTo>
                  <a:cubicBezTo>
                    <a:pt x="289276" y="32745"/>
                    <a:pt x="345267" y="158184"/>
                    <a:pt x="361284" y="206824"/>
                  </a:cubicBezTo>
                  <a:cubicBezTo>
                    <a:pt x="377300" y="255463"/>
                    <a:pt x="370145" y="326355"/>
                    <a:pt x="359839" y="344012"/>
                  </a:cubicBezTo>
                  <a:cubicBezTo>
                    <a:pt x="349534" y="361669"/>
                    <a:pt x="393710" y="609593"/>
                    <a:pt x="393710" y="609593"/>
                  </a:cubicBezTo>
                  <a:cubicBezTo>
                    <a:pt x="393710" y="609593"/>
                    <a:pt x="379729" y="644973"/>
                    <a:pt x="339885" y="616157"/>
                  </a:cubicBezTo>
                  <a:cubicBezTo>
                    <a:pt x="339885" y="616157"/>
                    <a:pt x="255799" y="735623"/>
                    <a:pt x="142963" y="717966"/>
                  </a:cubicBezTo>
                  <a:lnTo>
                    <a:pt x="80999" y="709104"/>
                  </a:lnTo>
                  <a:cubicBezTo>
                    <a:pt x="80999" y="709104"/>
                    <a:pt x="169482" y="534304"/>
                    <a:pt x="134102" y="419236"/>
                  </a:cubicBezTo>
                  <a:cubicBezTo>
                    <a:pt x="98722" y="304168"/>
                    <a:pt x="45619" y="173610"/>
                    <a:pt x="45619" y="173610"/>
                  </a:cubicBezTo>
                  <a:lnTo>
                    <a:pt x="15030" y="120769"/>
                  </a:lnTo>
                  <a:cubicBezTo>
                    <a:pt x="15030" y="120769"/>
                    <a:pt x="9320" y="103965"/>
                    <a:pt x="3346" y="103243"/>
                  </a:cubicBez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50">
              <a:extLst>
                <a:ext uri="{FF2B5EF4-FFF2-40B4-BE49-F238E27FC236}">
                  <a16:creationId xmlns:a16="http://schemas.microsoft.com/office/drawing/2014/main" id="{253C25B5-00E4-2EA4-0B90-4295E30297C9}"/>
                </a:ext>
              </a:extLst>
            </p:cNvPr>
            <p:cNvSpPr/>
            <p:nvPr/>
          </p:nvSpPr>
          <p:spPr>
            <a:xfrm>
              <a:off x="2985929" y="946882"/>
              <a:ext cx="45686" cy="254947"/>
            </a:xfrm>
            <a:custGeom>
              <a:avLst/>
              <a:gdLst>
                <a:gd name="connsiteX0" fmla="*/ 40170 w 45686"/>
                <a:gd name="connsiteY0" fmla="*/ 254872 h 254947"/>
                <a:gd name="connsiteX1" fmla="*/ 11025 w 45686"/>
                <a:gd name="connsiteY1" fmla="*/ -75 h 254947"/>
                <a:gd name="connsiteX2" fmla="*/ 18771 w 45686"/>
                <a:gd name="connsiteY2" fmla="*/ 1238 h 254947"/>
                <a:gd name="connsiteX3" fmla="*/ 45683 w 45686"/>
                <a:gd name="connsiteY3" fmla="*/ 249359 h 25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6" h="254947">
                  <a:moveTo>
                    <a:pt x="40170" y="254872"/>
                  </a:moveTo>
                  <a:cubicBezTo>
                    <a:pt x="-11161" y="203541"/>
                    <a:pt x="-4007" y="87883"/>
                    <a:pt x="11025" y="-75"/>
                  </a:cubicBezTo>
                  <a:lnTo>
                    <a:pt x="18771" y="1238"/>
                  </a:lnTo>
                  <a:cubicBezTo>
                    <a:pt x="-2366" y="124773"/>
                    <a:pt x="6955" y="210565"/>
                    <a:pt x="45683" y="249359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6BF2D796-E0A8-0F31-8FB4-00166174BAFE}"/>
                </a:ext>
              </a:extLst>
            </p:cNvPr>
            <p:cNvSpPr/>
            <p:nvPr/>
          </p:nvSpPr>
          <p:spPr>
            <a:xfrm>
              <a:off x="2969389" y="842514"/>
              <a:ext cx="36942" cy="105681"/>
            </a:xfrm>
            <a:custGeom>
              <a:avLst/>
              <a:gdLst>
                <a:gd name="connsiteX0" fmla="*/ 35311 w 36942"/>
                <a:gd name="connsiteY0" fmla="*/ 105606 h 105681"/>
                <a:gd name="connsiteX1" fmla="*/ 27565 w 36942"/>
                <a:gd name="connsiteY1" fmla="*/ 104293 h 105681"/>
                <a:gd name="connsiteX2" fmla="*/ -4 w 36942"/>
                <a:gd name="connsiteY2" fmla="*/ 4914 h 105681"/>
                <a:gd name="connsiteX3" fmla="*/ 6101 w 36942"/>
                <a:gd name="connsiteY3" fmla="*/ -75 h 105681"/>
                <a:gd name="connsiteX4" fmla="*/ 35311 w 36942"/>
                <a:gd name="connsiteY4" fmla="*/ 105606 h 10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42" h="105681">
                  <a:moveTo>
                    <a:pt x="35311" y="105606"/>
                  </a:moveTo>
                  <a:lnTo>
                    <a:pt x="27565" y="104293"/>
                  </a:lnTo>
                  <a:cubicBezTo>
                    <a:pt x="36755" y="50730"/>
                    <a:pt x="390" y="5373"/>
                    <a:pt x="-4" y="4914"/>
                  </a:cubicBezTo>
                  <a:lnTo>
                    <a:pt x="6101" y="-75"/>
                  </a:lnTo>
                  <a:cubicBezTo>
                    <a:pt x="7676" y="1894"/>
                    <a:pt x="45091" y="48433"/>
                    <a:pt x="35311" y="105606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33CB1248-D7AD-8164-D082-033D3F5E60AB}"/>
                </a:ext>
              </a:extLst>
            </p:cNvPr>
            <p:cNvSpPr/>
            <p:nvPr/>
          </p:nvSpPr>
          <p:spPr>
            <a:xfrm>
              <a:off x="2832609" y="619024"/>
              <a:ext cx="140582" cy="226001"/>
            </a:xfrm>
            <a:custGeom>
              <a:avLst/>
              <a:gdLst>
                <a:gd name="connsiteX0" fmla="*/ 88136 w 140582"/>
                <a:gd name="connsiteY0" fmla="*/ 149307 h 226001"/>
                <a:gd name="connsiteX1" fmla="*/ 139861 w 140582"/>
                <a:gd name="connsiteY1" fmla="*/ 225909 h 226001"/>
                <a:gd name="connsiteX2" fmla="*/ 103693 w 140582"/>
                <a:gd name="connsiteY2" fmla="*/ 135194 h 226001"/>
                <a:gd name="connsiteX3" fmla="*/ 62340 w 140582"/>
                <a:gd name="connsiteY3" fmla="*/ 16057 h 226001"/>
                <a:gd name="connsiteX4" fmla="*/ 54003 w 140582"/>
                <a:gd name="connsiteY4" fmla="*/ 2929 h 226001"/>
                <a:gd name="connsiteX5" fmla="*/ 36412 w 140582"/>
                <a:gd name="connsiteY5" fmla="*/ 960 h 226001"/>
                <a:gd name="connsiteX6" fmla="*/ 2476 w 140582"/>
                <a:gd name="connsiteY6" fmla="*/ 32007 h 226001"/>
                <a:gd name="connsiteX7" fmla="*/ 15604 w 140582"/>
                <a:gd name="connsiteY7" fmla="*/ 72245 h 226001"/>
                <a:gd name="connsiteX8" fmla="*/ 88136 w 140582"/>
                <a:gd name="connsiteY8" fmla="*/ 14930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82" h="226001">
                  <a:moveTo>
                    <a:pt x="88136" y="149307"/>
                  </a:moveTo>
                  <a:cubicBezTo>
                    <a:pt x="91484" y="152064"/>
                    <a:pt x="135660" y="227222"/>
                    <a:pt x="139861" y="225909"/>
                  </a:cubicBezTo>
                  <a:cubicBezTo>
                    <a:pt x="146425" y="223809"/>
                    <a:pt x="105859" y="141890"/>
                    <a:pt x="103693" y="135194"/>
                  </a:cubicBezTo>
                  <a:cubicBezTo>
                    <a:pt x="91090" y="95110"/>
                    <a:pt x="77306" y="55397"/>
                    <a:pt x="62340" y="16057"/>
                  </a:cubicBezTo>
                  <a:cubicBezTo>
                    <a:pt x="60835" y="10991"/>
                    <a:pt x="57948" y="6445"/>
                    <a:pt x="54003" y="2929"/>
                  </a:cubicBezTo>
                  <a:cubicBezTo>
                    <a:pt x="48690" y="-211"/>
                    <a:pt x="42288" y="-928"/>
                    <a:pt x="36412" y="960"/>
                  </a:cubicBezTo>
                  <a:cubicBezTo>
                    <a:pt x="21067" y="5784"/>
                    <a:pt x="8643" y="17151"/>
                    <a:pt x="2476" y="32007"/>
                  </a:cubicBezTo>
                  <a:cubicBezTo>
                    <a:pt x="-5073" y="48024"/>
                    <a:pt x="6151" y="59117"/>
                    <a:pt x="15604" y="72245"/>
                  </a:cubicBezTo>
                  <a:cubicBezTo>
                    <a:pt x="36328" y="100977"/>
                    <a:pt x="60711" y="126883"/>
                    <a:pt x="88136" y="149307"/>
                  </a:cubicBez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AD382008-8893-2EF2-60E3-AEF02CBE6310}"/>
                </a:ext>
              </a:extLst>
            </p:cNvPr>
            <p:cNvSpPr/>
            <p:nvPr/>
          </p:nvSpPr>
          <p:spPr>
            <a:xfrm>
              <a:off x="2789859" y="500201"/>
              <a:ext cx="100076" cy="168448"/>
            </a:xfrm>
            <a:custGeom>
              <a:avLst/>
              <a:gdLst>
                <a:gd name="connsiteX0" fmla="*/ 95375 w 100076"/>
                <a:gd name="connsiteY0" fmla="*/ 157394 h 168448"/>
                <a:gd name="connsiteX1" fmla="*/ 57894 w 100076"/>
                <a:gd name="connsiteY1" fmla="*/ 166321 h 168448"/>
                <a:gd name="connsiteX2" fmla="*/ 12471 w 100076"/>
                <a:gd name="connsiteY2" fmla="*/ 123721 h 168448"/>
                <a:gd name="connsiteX3" fmla="*/ 196 w 100076"/>
                <a:gd name="connsiteY3" fmla="*/ 61231 h 168448"/>
                <a:gd name="connsiteX4" fmla="*/ 3084 w 100076"/>
                <a:gd name="connsiteY4" fmla="*/ 26376 h 168448"/>
                <a:gd name="connsiteX5" fmla="*/ 7351 w 100076"/>
                <a:gd name="connsiteY5" fmla="*/ 14232 h 168448"/>
                <a:gd name="connsiteX6" fmla="*/ 18510 w 100076"/>
                <a:gd name="connsiteY6" fmla="*/ 1629 h 168448"/>
                <a:gd name="connsiteX7" fmla="*/ 30784 w 100076"/>
                <a:gd name="connsiteY7" fmla="*/ 185 h 168448"/>
                <a:gd name="connsiteX8" fmla="*/ 82706 w 100076"/>
                <a:gd name="connsiteY8" fmla="*/ 33005 h 168448"/>
                <a:gd name="connsiteX9" fmla="*/ 87367 w 100076"/>
                <a:gd name="connsiteY9" fmla="*/ 98186 h 168448"/>
                <a:gd name="connsiteX10" fmla="*/ 88417 w 100076"/>
                <a:gd name="connsiteY10" fmla="*/ 102387 h 168448"/>
                <a:gd name="connsiteX11" fmla="*/ 98328 w 100076"/>
                <a:gd name="connsiteY11" fmla="*/ 129628 h 168448"/>
                <a:gd name="connsiteX12" fmla="*/ 95375 w 100076"/>
                <a:gd name="connsiteY12" fmla="*/ 157394 h 1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76" h="168448">
                  <a:moveTo>
                    <a:pt x="95375" y="157394"/>
                  </a:moveTo>
                  <a:cubicBezTo>
                    <a:pt x="87498" y="168619"/>
                    <a:pt x="71088" y="170522"/>
                    <a:pt x="57894" y="166321"/>
                  </a:cubicBezTo>
                  <a:cubicBezTo>
                    <a:pt x="37443" y="159129"/>
                    <a:pt x="20958" y="143669"/>
                    <a:pt x="12471" y="123721"/>
                  </a:cubicBezTo>
                  <a:cubicBezTo>
                    <a:pt x="4168" y="103943"/>
                    <a:pt x="-9" y="82679"/>
                    <a:pt x="196" y="61231"/>
                  </a:cubicBezTo>
                  <a:cubicBezTo>
                    <a:pt x="-462" y="49535"/>
                    <a:pt x="510" y="37804"/>
                    <a:pt x="3084" y="26376"/>
                  </a:cubicBezTo>
                  <a:cubicBezTo>
                    <a:pt x="4112" y="22200"/>
                    <a:pt x="5540" y="18133"/>
                    <a:pt x="7351" y="14232"/>
                  </a:cubicBezTo>
                  <a:cubicBezTo>
                    <a:pt x="9459" y="8841"/>
                    <a:pt x="13414" y="4375"/>
                    <a:pt x="18510" y="1629"/>
                  </a:cubicBezTo>
                  <a:cubicBezTo>
                    <a:pt x="22399" y="61"/>
                    <a:pt x="26637" y="-437"/>
                    <a:pt x="30784" y="185"/>
                  </a:cubicBezTo>
                  <a:cubicBezTo>
                    <a:pt x="52249" y="2470"/>
                    <a:pt x="71433" y="14597"/>
                    <a:pt x="82706" y="33005"/>
                  </a:cubicBezTo>
                  <a:cubicBezTo>
                    <a:pt x="94850" y="52698"/>
                    <a:pt x="82706" y="75606"/>
                    <a:pt x="87367" y="98186"/>
                  </a:cubicBezTo>
                  <a:cubicBezTo>
                    <a:pt x="87624" y="99608"/>
                    <a:pt x="87975" y="101012"/>
                    <a:pt x="88417" y="102387"/>
                  </a:cubicBezTo>
                  <a:cubicBezTo>
                    <a:pt x="91371" y="111643"/>
                    <a:pt x="95900" y="120242"/>
                    <a:pt x="98328" y="129628"/>
                  </a:cubicBezTo>
                  <a:cubicBezTo>
                    <a:pt x="101435" y="138872"/>
                    <a:pt x="100356" y="149011"/>
                    <a:pt x="95375" y="15739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54">
              <a:extLst>
                <a:ext uri="{FF2B5EF4-FFF2-40B4-BE49-F238E27FC236}">
                  <a16:creationId xmlns:a16="http://schemas.microsoft.com/office/drawing/2014/main" id="{DF848E58-D5D8-F9CB-0AF0-64CE5C79C5B2}"/>
                </a:ext>
              </a:extLst>
            </p:cNvPr>
            <p:cNvSpPr/>
            <p:nvPr/>
          </p:nvSpPr>
          <p:spPr>
            <a:xfrm>
              <a:off x="2792947" y="500398"/>
              <a:ext cx="85146" cy="102019"/>
            </a:xfrm>
            <a:custGeom>
              <a:avLst/>
              <a:gdLst>
                <a:gd name="connsiteX0" fmla="*/ 84279 w 85146"/>
                <a:gd name="connsiteY0" fmla="*/ 98121 h 102019"/>
                <a:gd name="connsiteX1" fmla="*/ 54806 w 85146"/>
                <a:gd name="connsiteY1" fmla="*/ 99893 h 102019"/>
                <a:gd name="connsiteX2" fmla="*/ 9383 w 85146"/>
                <a:gd name="connsiteY2" fmla="*/ 57292 h 102019"/>
                <a:gd name="connsiteX3" fmla="*/ -4 w 85146"/>
                <a:gd name="connsiteY3" fmla="*/ 26376 h 102019"/>
                <a:gd name="connsiteX4" fmla="*/ 4263 w 85146"/>
                <a:gd name="connsiteY4" fmla="*/ 14232 h 102019"/>
                <a:gd name="connsiteX5" fmla="*/ 15422 w 85146"/>
                <a:gd name="connsiteY5" fmla="*/ 1629 h 102019"/>
                <a:gd name="connsiteX6" fmla="*/ 27697 w 85146"/>
                <a:gd name="connsiteY6" fmla="*/ 185 h 102019"/>
                <a:gd name="connsiteX7" fmla="*/ 79618 w 85146"/>
                <a:gd name="connsiteY7" fmla="*/ 33005 h 102019"/>
                <a:gd name="connsiteX8" fmla="*/ 84279 w 85146"/>
                <a:gd name="connsiteY8" fmla="*/ 98121 h 1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102019">
                  <a:moveTo>
                    <a:pt x="84279" y="98121"/>
                  </a:moveTo>
                  <a:cubicBezTo>
                    <a:pt x="75056" y="102511"/>
                    <a:pt x="64488" y="103147"/>
                    <a:pt x="54806" y="99893"/>
                  </a:cubicBezTo>
                  <a:cubicBezTo>
                    <a:pt x="34342" y="92723"/>
                    <a:pt x="17850" y="77255"/>
                    <a:pt x="9383" y="57292"/>
                  </a:cubicBezTo>
                  <a:cubicBezTo>
                    <a:pt x="4908" y="47445"/>
                    <a:pt x="1751" y="37049"/>
                    <a:pt x="-4" y="26376"/>
                  </a:cubicBezTo>
                  <a:cubicBezTo>
                    <a:pt x="1024" y="22200"/>
                    <a:pt x="2453" y="18133"/>
                    <a:pt x="4263" y="14232"/>
                  </a:cubicBezTo>
                  <a:cubicBezTo>
                    <a:pt x="6371" y="8841"/>
                    <a:pt x="10326" y="4375"/>
                    <a:pt x="15422" y="1629"/>
                  </a:cubicBezTo>
                  <a:cubicBezTo>
                    <a:pt x="19311" y="61"/>
                    <a:pt x="23549" y="-437"/>
                    <a:pt x="27697" y="185"/>
                  </a:cubicBezTo>
                  <a:cubicBezTo>
                    <a:pt x="49161" y="2470"/>
                    <a:pt x="68345" y="14597"/>
                    <a:pt x="79618" y="33005"/>
                  </a:cubicBezTo>
                  <a:cubicBezTo>
                    <a:pt x="91762" y="52698"/>
                    <a:pt x="79356" y="75344"/>
                    <a:pt x="84279" y="98121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1003561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55">
              <a:extLst>
                <a:ext uri="{FF2B5EF4-FFF2-40B4-BE49-F238E27FC236}">
                  <a16:creationId xmlns:a16="http://schemas.microsoft.com/office/drawing/2014/main" id="{64670AC4-A791-62D6-E368-DE1791A37DDB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56">
              <a:extLst>
                <a:ext uri="{FF2B5EF4-FFF2-40B4-BE49-F238E27FC236}">
                  <a16:creationId xmlns:a16="http://schemas.microsoft.com/office/drawing/2014/main" id="{3FB805E0-28B7-B0B2-BEF2-BB9C0B96EBB1}"/>
                </a:ext>
              </a:extLst>
            </p:cNvPr>
            <p:cNvSpPr/>
            <p:nvPr/>
          </p:nvSpPr>
          <p:spPr>
            <a:xfrm>
              <a:off x="2677213" y="200670"/>
              <a:ext cx="281279" cy="283908"/>
            </a:xfrm>
            <a:custGeom>
              <a:avLst/>
              <a:gdLst>
                <a:gd name="connsiteX0" fmla="*/ 281276 w 281279"/>
                <a:gd name="connsiteY0" fmla="*/ 95903 h 283908"/>
                <a:gd name="connsiteX1" fmla="*/ 239791 w 281279"/>
                <a:gd name="connsiteY1" fmla="*/ 47460 h 283908"/>
                <a:gd name="connsiteX2" fmla="*/ 96301 w 281279"/>
                <a:gd name="connsiteY2" fmla="*/ 593 h 283908"/>
                <a:gd name="connsiteX3" fmla="*/ 50352 w 281279"/>
                <a:gd name="connsiteY3" fmla="*/ 12474 h 283908"/>
                <a:gd name="connsiteX4" fmla="*/ 14710 w 281279"/>
                <a:gd name="connsiteY4" fmla="*/ 34135 h 283908"/>
                <a:gd name="connsiteX5" fmla="*/ 1056 w 281279"/>
                <a:gd name="connsiteY5" fmla="*/ 72272 h 283908"/>
                <a:gd name="connsiteX6" fmla="*/ 13266 w 281279"/>
                <a:gd name="connsiteY6" fmla="*/ 114217 h 283908"/>
                <a:gd name="connsiteX7" fmla="*/ 5783 w 281279"/>
                <a:gd name="connsiteY7" fmla="*/ 133909 h 283908"/>
                <a:gd name="connsiteX8" fmla="*/ 7883 w 281279"/>
                <a:gd name="connsiteY8" fmla="*/ 195479 h 283908"/>
                <a:gd name="connsiteX9" fmla="*/ 17860 w 281279"/>
                <a:gd name="connsiteY9" fmla="*/ 213859 h 283908"/>
                <a:gd name="connsiteX10" fmla="*/ 23899 w 281279"/>
                <a:gd name="connsiteY10" fmla="*/ 233551 h 283908"/>
                <a:gd name="connsiteX11" fmla="*/ 62168 w 281279"/>
                <a:gd name="connsiteY11" fmla="*/ 278383 h 283908"/>
                <a:gd name="connsiteX12" fmla="*/ 88096 w 281279"/>
                <a:gd name="connsiteY12" fmla="*/ 283503 h 283908"/>
                <a:gd name="connsiteX13" fmla="*/ 114352 w 281279"/>
                <a:gd name="connsiteY13" fmla="*/ 267750 h 283908"/>
                <a:gd name="connsiteX14" fmla="*/ 218589 w 281279"/>
                <a:gd name="connsiteY14" fmla="*/ 175131 h 283908"/>
                <a:gd name="connsiteX15" fmla="*/ 281276 w 281279"/>
                <a:gd name="connsiteY15" fmla="*/ 95903 h 28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279" h="283908">
                  <a:moveTo>
                    <a:pt x="281276" y="95903"/>
                  </a:moveTo>
                  <a:cubicBezTo>
                    <a:pt x="279044" y="73979"/>
                    <a:pt x="258564" y="59013"/>
                    <a:pt x="239791" y="47460"/>
                  </a:cubicBezTo>
                  <a:cubicBezTo>
                    <a:pt x="196140" y="20613"/>
                    <a:pt x="147303" y="-4527"/>
                    <a:pt x="96301" y="593"/>
                  </a:cubicBezTo>
                  <a:cubicBezTo>
                    <a:pt x="80503" y="2378"/>
                    <a:pt x="65035" y="6377"/>
                    <a:pt x="50352" y="12474"/>
                  </a:cubicBezTo>
                  <a:cubicBezTo>
                    <a:pt x="37090" y="17128"/>
                    <a:pt x="24949" y="24506"/>
                    <a:pt x="14710" y="34135"/>
                  </a:cubicBezTo>
                  <a:cubicBezTo>
                    <a:pt x="4498" y="44047"/>
                    <a:pt x="-544" y="58132"/>
                    <a:pt x="1056" y="72272"/>
                  </a:cubicBezTo>
                  <a:cubicBezTo>
                    <a:pt x="3485" y="86779"/>
                    <a:pt x="14907" y="99644"/>
                    <a:pt x="13266" y="114217"/>
                  </a:cubicBezTo>
                  <a:cubicBezTo>
                    <a:pt x="11710" y="121100"/>
                    <a:pt x="9191" y="127729"/>
                    <a:pt x="5783" y="133909"/>
                  </a:cubicBezTo>
                  <a:cubicBezTo>
                    <a:pt x="-2610" y="153742"/>
                    <a:pt x="-1841" y="176264"/>
                    <a:pt x="7883" y="195479"/>
                  </a:cubicBezTo>
                  <a:cubicBezTo>
                    <a:pt x="11034" y="201715"/>
                    <a:pt x="15169" y="207426"/>
                    <a:pt x="17860" y="213859"/>
                  </a:cubicBezTo>
                  <a:cubicBezTo>
                    <a:pt x="20552" y="220292"/>
                    <a:pt x="21733" y="226987"/>
                    <a:pt x="23899" y="233551"/>
                  </a:cubicBezTo>
                  <a:cubicBezTo>
                    <a:pt x="30280" y="252937"/>
                    <a:pt x="44024" y="269038"/>
                    <a:pt x="62168" y="278383"/>
                  </a:cubicBezTo>
                  <a:cubicBezTo>
                    <a:pt x="70033" y="282839"/>
                    <a:pt x="79127" y="284635"/>
                    <a:pt x="88096" y="283503"/>
                  </a:cubicBezTo>
                  <a:cubicBezTo>
                    <a:pt x="98112" y="280725"/>
                    <a:pt x="107187" y="275280"/>
                    <a:pt x="114352" y="267750"/>
                  </a:cubicBezTo>
                  <a:lnTo>
                    <a:pt x="218589" y="175131"/>
                  </a:lnTo>
                  <a:cubicBezTo>
                    <a:pt x="244583" y="152222"/>
                    <a:pt x="281276" y="135287"/>
                    <a:pt x="281276" y="9590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170265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57">
              <a:extLst>
                <a:ext uri="{FF2B5EF4-FFF2-40B4-BE49-F238E27FC236}">
                  <a16:creationId xmlns:a16="http://schemas.microsoft.com/office/drawing/2014/main" id="{61D2B52E-991B-FA02-C461-5F5F1667546A}"/>
                </a:ext>
              </a:extLst>
            </p:cNvPr>
            <p:cNvSpPr/>
            <p:nvPr/>
          </p:nvSpPr>
          <p:spPr>
            <a:xfrm>
              <a:off x="3334218" y="207771"/>
              <a:ext cx="862974" cy="1168268"/>
            </a:xfrm>
            <a:custGeom>
              <a:avLst/>
              <a:gdLst>
                <a:gd name="connsiteX0" fmla="*/ 862975 w 862974"/>
                <a:gd name="connsiteY0" fmla="*/ 1168269 h 1168268"/>
                <a:gd name="connsiteX1" fmla="*/ 0 w 862974"/>
                <a:gd name="connsiteY1" fmla="*/ 1168269 h 1168268"/>
                <a:gd name="connsiteX2" fmla="*/ 19955 w 862974"/>
                <a:gd name="connsiteY2" fmla="*/ 1117397 h 1168268"/>
                <a:gd name="connsiteX3" fmla="*/ 19955 w 862974"/>
                <a:gd name="connsiteY3" fmla="*/ 72992 h 1168268"/>
                <a:gd name="connsiteX4" fmla="*/ 0 w 862974"/>
                <a:gd name="connsiteY4" fmla="*/ 0 h 1168268"/>
                <a:gd name="connsiteX5" fmla="*/ 862975 w 862974"/>
                <a:gd name="connsiteY5" fmla="*/ 0 h 1168268"/>
                <a:gd name="connsiteX6" fmla="*/ 847484 w 862974"/>
                <a:gd name="connsiteY6" fmla="*/ 72992 h 1168268"/>
                <a:gd name="connsiteX7" fmla="*/ 847484 w 862974"/>
                <a:gd name="connsiteY7" fmla="*/ 1117397 h 1168268"/>
                <a:gd name="connsiteX8" fmla="*/ 862975 w 862974"/>
                <a:gd name="connsiteY8" fmla="*/ 1168269 h 11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974" h="1168268">
                  <a:moveTo>
                    <a:pt x="862975" y="1168269"/>
                  </a:moveTo>
                  <a:lnTo>
                    <a:pt x="0" y="1168269"/>
                  </a:lnTo>
                  <a:lnTo>
                    <a:pt x="19955" y="1117397"/>
                  </a:lnTo>
                  <a:lnTo>
                    <a:pt x="19955" y="72992"/>
                  </a:lnTo>
                  <a:lnTo>
                    <a:pt x="0" y="0"/>
                  </a:lnTo>
                  <a:lnTo>
                    <a:pt x="862975" y="0"/>
                  </a:lnTo>
                  <a:lnTo>
                    <a:pt x="847484" y="72992"/>
                  </a:lnTo>
                  <a:lnTo>
                    <a:pt x="847484" y="1117397"/>
                  </a:lnTo>
                  <a:lnTo>
                    <a:pt x="862975" y="1168269"/>
                  </a:lnTo>
                  <a:close/>
                </a:path>
              </a:pathLst>
            </a:custGeom>
            <a:solidFill>
              <a:srgbClr val="CACCCC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58">
              <a:extLst>
                <a:ext uri="{FF2B5EF4-FFF2-40B4-BE49-F238E27FC236}">
                  <a16:creationId xmlns:a16="http://schemas.microsoft.com/office/drawing/2014/main" id="{C30D8072-F3D7-EC3D-C15A-BB3DE5E918A0}"/>
                </a:ext>
              </a:extLst>
            </p:cNvPr>
            <p:cNvSpPr/>
            <p:nvPr/>
          </p:nvSpPr>
          <p:spPr>
            <a:xfrm>
              <a:off x="3354173" y="280763"/>
              <a:ext cx="827594" cy="1044405"/>
            </a:xfrm>
            <a:custGeom>
              <a:avLst/>
              <a:gdLst>
                <a:gd name="connsiteX0" fmla="*/ 0 w 827594"/>
                <a:gd name="connsiteY0" fmla="*/ 0 h 1044405"/>
                <a:gd name="connsiteX1" fmla="*/ 827595 w 827594"/>
                <a:gd name="connsiteY1" fmla="*/ 0 h 1044405"/>
                <a:gd name="connsiteX2" fmla="*/ 827595 w 827594"/>
                <a:gd name="connsiteY2" fmla="*/ 1044405 h 1044405"/>
                <a:gd name="connsiteX3" fmla="*/ 0 w 827594"/>
                <a:gd name="connsiteY3" fmla="*/ 1044405 h 104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594" h="1044405">
                  <a:moveTo>
                    <a:pt x="0" y="0"/>
                  </a:moveTo>
                  <a:lnTo>
                    <a:pt x="827595" y="0"/>
                  </a:lnTo>
                  <a:lnTo>
                    <a:pt x="827595" y="1044405"/>
                  </a:lnTo>
                  <a:lnTo>
                    <a:pt x="0" y="1044405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723FCDF6-A4FE-0DB6-CAE5-9A05E44321A7}"/>
                </a:ext>
              </a:extLst>
            </p:cNvPr>
            <p:cNvSpPr/>
            <p:nvPr/>
          </p:nvSpPr>
          <p:spPr>
            <a:xfrm>
              <a:off x="2719096" y="289449"/>
              <a:ext cx="253037" cy="282291"/>
            </a:xfrm>
            <a:custGeom>
              <a:avLst/>
              <a:gdLst>
                <a:gd name="connsiteX0" fmla="*/ 241165 w 253037"/>
                <a:gd name="connsiteY0" fmla="*/ 87862 h 282291"/>
                <a:gd name="connsiteX1" fmla="*/ 244513 w 253037"/>
                <a:gd name="connsiteY1" fmla="*/ 224722 h 282291"/>
                <a:gd name="connsiteX2" fmla="*/ 181235 w 253037"/>
                <a:gd name="connsiteY2" fmla="*/ 282026 h 282291"/>
                <a:gd name="connsiteX3" fmla="*/ 82774 w 253037"/>
                <a:gd name="connsiteY3" fmla="*/ 242642 h 282291"/>
                <a:gd name="connsiteX4" fmla="*/ 65642 w 253037"/>
                <a:gd name="connsiteY4" fmla="*/ 230696 h 282291"/>
                <a:gd name="connsiteX5" fmla="*/ 53761 w 253037"/>
                <a:gd name="connsiteY5" fmla="*/ 231483 h 282291"/>
                <a:gd name="connsiteX6" fmla="*/ 14377 w 253037"/>
                <a:gd name="connsiteY6" fmla="*/ 218355 h 282291"/>
                <a:gd name="connsiteX7" fmla="*/ 199 w 253037"/>
                <a:gd name="connsiteY7" fmla="*/ 189802 h 282291"/>
                <a:gd name="connsiteX8" fmla="*/ 24551 w 253037"/>
                <a:gd name="connsiteY8" fmla="*/ 177067 h 282291"/>
                <a:gd name="connsiteX9" fmla="*/ 40502 w 253037"/>
                <a:gd name="connsiteY9" fmla="*/ 55632 h 282291"/>
                <a:gd name="connsiteX10" fmla="*/ 138963 w 253037"/>
                <a:gd name="connsiteY10" fmla="*/ 4039 h 282291"/>
                <a:gd name="connsiteX11" fmla="*/ 187208 w 253037"/>
                <a:gd name="connsiteY11" fmla="*/ 757 h 282291"/>
                <a:gd name="connsiteX12" fmla="*/ 241165 w 253037"/>
                <a:gd name="connsiteY12" fmla="*/ 87862 h 2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037" h="282291">
                  <a:moveTo>
                    <a:pt x="241165" y="87862"/>
                  </a:moveTo>
                  <a:cubicBezTo>
                    <a:pt x="254293" y="131316"/>
                    <a:pt x="258100" y="181531"/>
                    <a:pt x="244513" y="224722"/>
                  </a:cubicBezTo>
                  <a:cubicBezTo>
                    <a:pt x="233551" y="259577"/>
                    <a:pt x="217666" y="278941"/>
                    <a:pt x="181235" y="282026"/>
                  </a:cubicBezTo>
                  <a:cubicBezTo>
                    <a:pt x="144213" y="284062"/>
                    <a:pt x="108180" y="269649"/>
                    <a:pt x="82774" y="242642"/>
                  </a:cubicBezTo>
                  <a:cubicBezTo>
                    <a:pt x="78517" y="236901"/>
                    <a:pt x="72502" y="232706"/>
                    <a:pt x="65642" y="230696"/>
                  </a:cubicBezTo>
                  <a:cubicBezTo>
                    <a:pt x="61665" y="230434"/>
                    <a:pt x="57670" y="230699"/>
                    <a:pt x="53761" y="231483"/>
                  </a:cubicBezTo>
                  <a:cubicBezTo>
                    <a:pt x="39407" y="232542"/>
                    <a:pt x="25225" y="227815"/>
                    <a:pt x="14377" y="218355"/>
                  </a:cubicBezTo>
                  <a:cubicBezTo>
                    <a:pt x="5844" y="211266"/>
                    <a:pt x="-1311" y="200829"/>
                    <a:pt x="199" y="189802"/>
                  </a:cubicBezTo>
                  <a:cubicBezTo>
                    <a:pt x="1708" y="178774"/>
                    <a:pt x="15821" y="170109"/>
                    <a:pt x="24551" y="177067"/>
                  </a:cubicBezTo>
                  <a:cubicBezTo>
                    <a:pt x="19957" y="135517"/>
                    <a:pt x="16346" y="89765"/>
                    <a:pt x="40502" y="55632"/>
                  </a:cubicBezTo>
                  <a:cubicBezTo>
                    <a:pt x="62492" y="24650"/>
                    <a:pt x="101810" y="11653"/>
                    <a:pt x="138963" y="4039"/>
                  </a:cubicBezTo>
                  <a:cubicBezTo>
                    <a:pt x="154720" y="75"/>
                    <a:pt x="171059" y="-1037"/>
                    <a:pt x="187208" y="757"/>
                  </a:cubicBezTo>
                  <a:cubicBezTo>
                    <a:pt x="235323" y="8240"/>
                    <a:pt x="230006" y="50316"/>
                    <a:pt x="241165" y="87862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60">
              <a:extLst>
                <a:ext uri="{FF2B5EF4-FFF2-40B4-BE49-F238E27FC236}">
                  <a16:creationId xmlns:a16="http://schemas.microsoft.com/office/drawing/2014/main" id="{3232E00D-E217-6696-99A3-76DFCC99B157}"/>
                </a:ext>
              </a:extLst>
            </p:cNvPr>
            <p:cNvSpPr/>
            <p:nvPr/>
          </p:nvSpPr>
          <p:spPr>
            <a:xfrm>
              <a:off x="2721095" y="302486"/>
              <a:ext cx="84594" cy="184214"/>
            </a:xfrm>
            <a:custGeom>
              <a:avLst/>
              <a:gdLst>
                <a:gd name="connsiteX0" fmla="*/ 55570 w 84594"/>
                <a:gd name="connsiteY0" fmla="*/ 52442 h 184214"/>
                <a:gd name="connsiteX1" fmla="*/ 40210 w 84594"/>
                <a:gd name="connsiteY1" fmla="*/ 111978 h 184214"/>
                <a:gd name="connsiteX2" fmla="*/ 47299 w 84594"/>
                <a:gd name="connsiteY2" fmla="*/ 173942 h 184214"/>
                <a:gd name="connsiteX3" fmla="*/ 43426 w 84594"/>
                <a:gd name="connsiteY3" fmla="*/ 184051 h 184214"/>
                <a:gd name="connsiteX4" fmla="*/ 36862 w 84594"/>
                <a:gd name="connsiteY4" fmla="*/ 180835 h 184214"/>
                <a:gd name="connsiteX5" fmla="*/ 38 w 84594"/>
                <a:gd name="connsiteY5" fmla="*/ 93008 h 184214"/>
                <a:gd name="connsiteX6" fmla="*/ 9227 w 84594"/>
                <a:gd name="connsiteY6" fmla="*/ 49882 h 184214"/>
                <a:gd name="connsiteX7" fmla="*/ 71520 w 84594"/>
                <a:gd name="connsiteY7" fmla="*/ 192 h 184214"/>
                <a:gd name="connsiteX8" fmla="*/ 55570 w 84594"/>
                <a:gd name="connsiteY8" fmla="*/ 52442 h 18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94" h="184214">
                  <a:moveTo>
                    <a:pt x="55570" y="52442"/>
                  </a:moveTo>
                  <a:cubicBezTo>
                    <a:pt x="44488" y="70252"/>
                    <a:pt x="39127" y="91029"/>
                    <a:pt x="40210" y="111978"/>
                  </a:cubicBezTo>
                  <a:cubicBezTo>
                    <a:pt x="41329" y="132756"/>
                    <a:pt x="43696" y="153448"/>
                    <a:pt x="47299" y="173942"/>
                  </a:cubicBezTo>
                  <a:cubicBezTo>
                    <a:pt x="47758" y="177881"/>
                    <a:pt x="47299" y="183263"/>
                    <a:pt x="43426" y="184051"/>
                  </a:cubicBezTo>
                  <a:cubicBezTo>
                    <a:pt x="40932" y="184576"/>
                    <a:pt x="38634" y="182672"/>
                    <a:pt x="36862" y="180835"/>
                  </a:cubicBezTo>
                  <a:cubicBezTo>
                    <a:pt x="13719" y="157404"/>
                    <a:pt x="526" y="125937"/>
                    <a:pt x="38" y="93008"/>
                  </a:cubicBezTo>
                  <a:cubicBezTo>
                    <a:pt x="-408" y="78103"/>
                    <a:pt x="2745" y="63310"/>
                    <a:pt x="9227" y="49882"/>
                  </a:cubicBezTo>
                  <a:cubicBezTo>
                    <a:pt x="19336" y="29862"/>
                    <a:pt x="48021" y="3080"/>
                    <a:pt x="71520" y="192"/>
                  </a:cubicBezTo>
                  <a:cubicBezTo>
                    <a:pt x="106704" y="-4140"/>
                    <a:pt x="60230" y="45550"/>
                    <a:pt x="55570" y="52442"/>
                  </a:cubicBezTo>
                  <a:close/>
                </a:path>
              </a:pathLst>
            </a:custGeom>
            <a:solidFill>
              <a:srgbClr val="3F3D56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61">
              <a:extLst>
                <a:ext uri="{FF2B5EF4-FFF2-40B4-BE49-F238E27FC236}">
                  <a16:creationId xmlns:a16="http://schemas.microsoft.com/office/drawing/2014/main" id="{720CD283-153D-3E02-ACA2-EF92FB0D51DD}"/>
                </a:ext>
              </a:extLst>
            </p:cNvPr>
            <p:cNvSpPr/>
            <p:nvPr/>
          </p:nvSpPr>
          <p:spPr>
            <a:xfrm>
              <a:off x="2622150" y="686093"/>
              <a:ext cx="307132" cy="427555"/>
            </a:xfrm>
            <a:custGeom>
              <a:avLst/>
              <a:gdLst>
                <a:gd name="connsiteX0" fmla="*/ 168496 w 307132"/>
                <a:gd name="connsiteY0" fmla="*/ 85848 h 427555"/>
                <a:gd name="connsiteX1" fmla="*/ 106532 w 307132"/>
                <a:gd name="connsiteY1" fmla="*/ 360225 h 427555"/>
                <a:gd name="connsiteX2" fmla="*/ 307129 w 307132"/>
                <a:gd name="connsiteY2" fmla="*/ 372040 h 427555"/>
                <a:gd name="connsiteX3" fmla="*/ 292360 w 307132"/>
                <a:gd name="connsiteY3" fmla="*/ 416282 h 427555"/>
                <a:gd name="connsiteX4" fmla="*/ 326 w 307132"/>
                <a:gd name="connsiteY4" fmla="*/ 422190 h 427555"/>
                <a:gd name="connsiteX5" fmla="*/ 69970 w 307132"/>
                <a:gd name="connsiteY5" fmla="*/ -75 h 427555"/>
                <a:gd name="connsiteX6" fmla="*/ 168496 w 307132"/>
                <a:gd name="connsiteY6" fmla="*/ 85848 h 42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32" h="427555">
                  <a:moveTo>
                    <a:pt x="168496" y="85848"/>
                  </a:moveTo>
                  <a:lnTo>
                    <a:pt x="106532" y="360225"/>
                  </a:lnTo>
                  <a:lnTo>
                    <a:pt x="307129" y="372040"/>
                  </a:lnTo>
                  <a:lnTo>
                    <a:pt x="292360" y="416282"/>
                  </a:lnTo>
                  <a:cubicBezTo>
                    <a:pt x="292360" y="416282"/>
                    <a:pt x="6233" y="436893"/>
                    <a:pt x="326" y="422190"/>
                  </a:cubicBezTo>
                  <a:cubicBezTo>
                    <a:pt x="-5582" y="407486"/>
                    <a:pt x="69970" y="-75"/>
                    <a:pt x="69970" y="-75"/>
                  </a:cubicBezTo>
                  <a:cubicBezTo>
                    <a:pt x="69970" y="-75"/>
                    <a:pt x="138958" y="9114"/>
                    <a:pt x="168496" y="85848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62">
              <a:extLst>
                <a:ext uri="{FF2B5EF4-FFF2-40B4-BE49-F238E27FC236}">
                  <a16:creationId xmlns:a16="http://schemas.microsoft.com/office/drawing/2014/main" id="{D7AB4A32-B78F-D787-666E-25C07AC6590C}"/>
                </a:ext>
              </a:extLst>
            </p:cNvPr>
            <p:cNvSpPr/>
            <p:nvPr/>
          </p:nvSpPr>
          <p:spPr>
            <a:xfrm>
              <a:off x="2622150" y="685962"/>
              <a:ext cx="307132" cy="427583"/>
            </a:xfrm>
            <a:custGeom>
              <a:avLst/>
              <a:gdLst>
                <a:gd name="connsiteX0" fmla="*/ 307129 w 307132"/>
                <a:gd name="connsiteY0" fmla="*/ 372041 h 427583"/>
                <a:gd name="connsiteX1" fmla="*/ 304241 w 307132"/>
                <a:gd name="connsiteY1" fmla="*/ 380705 h 427583"/>
                <a:gd name="connsiteX2" fmla="*/ 294723 w 307132"/>
                <a:gd name="connsiteY2" fmla="*/ 409324 h 427583"/>
                <a:gd name="connsiteX3" fmla="*/ 292360 w 307132"/>
                <a:gd name="connsiteY3" fmla="*/ 416282 h 427583"/>
                <a:gd name="connsiteX4" fmla="*/ 326 w 307132"/>
                <a:gd name="connsiteY4" fmla="*/ 422190 h 427583"/>
                <a:gd name="connsiteX5" fmla="*/ 69970 w 307132"/>
                <a:gd name="connsiteY5" fmla="*/ -75 h 427583"/>
                <a:gd name="connsiteX6" fmla="*/ 168431 w 307132"/>
                <a:gd name="connsiteY6" fmla="*/ 85848 h 427583"/>
                <a:gd name="connsiteX7" fmla="*/ 106532 w 307132"/>
                <a:gd name="connsiteY7" fmla="*/ 360225 h 4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2" h="427583">
                  <a:moveTo>
                    <a:pt x="307129" y="372041"/>
                  </a:moveTo>
                  <a:lnTo>
                    <a:pt x="304241" y="380705"/>
                  </a:lnTo>
                  <a:lnTo>
                    <a:pt x="294723" y="409324"/>
                  </a:lnTo>
                  <a:lnTo>
                    <a:pt x="292360" y="416282"/>
                  </a:lnTo>
                  <a:cubicBezTo>
                    <a:pt x="292360" y="416282"/>
                    <a:pt x="6233" y="436959"/>
                    <a:pt x="326" y="422190"/>
                  </a:cubicBezTo>
                  <a:cubicBezTo>
                    <a:pt x="-5582" y="407421"/>
                    <a:pt x="69970" y="-75"/>
                    <a:pt x="69970" y="-75"/>
                  </a:cubicBezTo>
                  <a:cubicBezTo>
                    <a:pt x="69970" y="-75"/>
                    <a:pt x="138958" y="9115"/>
                    <a:pt x="168431" y="85848"/>
                  </a:cubicBezTo>
                  <a:lnTo>
                    <a:pt x="106532" y="360225"/>
                  </a:lnTo>
                  <a:close/>
                </a:path>
              </a:pathLst>
            </a:custGeom>
            <a:solidFill>
              <a:schemeClr val="accent1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63">
              <a:extLst>
                <a:ext uri="{FF2B5EF4-FFF2-40B4-BE49-F238E27FC236}">
                  <a16:creationId xmlns:a16="http://schemas.microsoft.com/office/drawing/2014/main" id="{FD9B0443-F947-6183-D3DC-8B8FF12C00C2}"/>
                </a:ext>
              </a:extLst>
            </p:cNvPr>
            <p:cNvSpPr/>
            <p:nvPr/>
          </p:nvSpPr>
          <p:spPr>
            <a:xfrm>
              <a:off x="3294258" y="585794"/>
              <a:ext cx="183460" cy="162657"/>
            </a:xfrm>
            <a:custGeom>
              <a:avLst/>
              <a:gdLst>
                <a:gd name="connsiteX0" fmla="*/ 6874 w 183460"/>
                <a:gd name="connsiteY0" fmla="*/ 117749 h 162657"/>
                <a:gd name="connsiteX1" fmla="*/ 14028 w 183460"/>
                <a:gd name="connsiteY1" fmla="*/ 102521 h 162657"/>
                <a:gd name="connsiteX2" fmla="*/ 31686 w 183460"/>
                <a:gd name="connsiteY2" fmla="*/ 63793 h 162657"/>
                <a:gd name="connsiteX3" fmla="*/ 44026 w 183460"/>
                <a:gd name="connsiteY3" fmla="*/ 44429 h 162657"/>
                <a:gd name="connsiteX4" fmla="*/ 88005 w 183460"/>
                <a:gd name="connsiteY4" fmla="*/ 24737 h 162657"/>
                <a:gd name="connsiteX5" fmla="*/ 84803 w 183460"/>
                <a:gd name="connsiteY5" fmla="*/ 39715 h 162657"/>
                <a:gd name="connsiteX6" fmla="*/ 83082 w 183460"/>
                <a:gd name="connsiteY6" fmla="*/ 40622 h 162657"/>
                <a:gd name="connsiteX7" fmla="*/ 181543 w 183460"/>
                <a:gd name="connsiteY7" fmla="*/ -75 h 162657"/>
                <a:gd name="connsiteX8" fmla="*/ 173469 w 183460"/>
                <a:gd name="connsiteY8" fmla="*/ 18698 h 162657"/>
                <a:gd name="connsiteX9" fmla="*/ 135201 w 183460"/>
                <a:gd name="connsiteY9" fmla="*/ 44954 h 162657"/>
                <a:gd name="connsiteX10" fmla="*/ 179180 w 183460"/>
                <a:gd name="connsiteY10" fmla="*/ 20273 h 162657"/>
                <a:gd name="connsiteX11" fmla="*/ 129424 w 183460"/>
                <a:gd name="connsiteY11" fmla="*/ 76133 h 162657"/>
                <a:gd name="connsiteX12" fmla="*/ 145440 w 183460"/>
                <a:gd name="connsiteY12" fmla="*/ 62086 h 162657"/>
                <a:gd name="connsiteX13" fmla="*/ 138876 w 183460"/>
                <a:gd name="connsiteY13" fmla="*/ 74558 h 162657"/>
                <a:gd name="connsiteX14" fmla="*/ 52100 w 183460"/>
                <a:gd name="connsiteY14" fmla="*/ 139083 h 162657"/>
                <a:gd name="connsiteX15" fmla="*/ 6151 w 183460"/>
                <a:gd name="connsiteY15" fmla="*/ 162582 h 162657"/>
                <a:gd name="connsiteX16" fmla="*/ 6874 w 183460"/>
                <a:gd name="connsiteY16" fmla="*/ 117749 h 16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460" h="162657">
                  <a:moveTo>
                    <a:pt x="6874" y="117749"/>
                  </a:moveTo>
                  <a:cubicBezTo>
                    <a:pt x="9434" y="112695"/>
                    <a:pt x="11731" y="107641"/>
                    <a:pt x="14028" y="102521"/>
                  </a:cubicBezTo>
                  <a:lnTo>
                    <a:pt x="31686" y="63793"/>
                  </a:lnTo>
                  <a:cubicBezTo>
                    <a:pt x="34347" y="56520"/>
                    <a:pt x="38558" y="49913"/>
                    <a:pt x="44026" y="44429"/>
                  </a:cubicBezTo>
                  <a:cubicBezTo>
                    <a:pt x="56235" y="33861"/>
                    <a:pt x="75796" y="35699"/>
                    <a:pt x="88005" y="24737"/>
                  </a:cubicBezTo>
                  <a:cubicBezTo>
                    <a:pt x="91257" y="29757"/>
                    <a:pt x="89823" y="36463"/>
                    <a:pt x="84803" y="39715"/>
                  </a:cubicBezTo>
                  <a:cubicBezTo>
                    <a:pt x="84258" y="40069"/>
                    <a:pt x="83682" y="40372"/>
                    <a:pt x="83082" y="40622"/>
                  </a:cubicBezTo>
                  <a:cubicBezTo>
                    <a:pt x="114505" y="23894"/>
                    <a:pt x="147480" y="10264"/>
                    <a:pt x="181543" y="-75"/>
                  </a:cubicBezTo>
                  <a:cubicBezTo>
                    <a:pt x="186925" y="5570"/>
                    <a:pt x="179902" y="14300"/>
                    <a:pt x="173469" y="18698"/>
                  </a:cubicBezTo>
                  <a:lnTo>
                    <a:pt x="135201" y="44954"/>
                  </a:lnTo>
                  <a:cubicBezTo>
                    <a:pt x="146658" y="32003"/>
                    <a:pt x="162156" y="23306"/>
                    <a:pt x="179180" y="20273"/>
                  </a:cubicBezTo>
                  <a:cubicBezTo>
                    <a:pt x="166951" y="42359"/>
                    <a:pt x="149954" y="61442"/>
                    <a:pt x="129424" y="76133"/>
                  </a:cubicBezTo>
                  <a:lnTo>
                    <a:pt x="145440" y="62086"/>
                  </a:lnTo>
                  <a:cubicBezTo>
                    <a:pt x="143880" y="66545"/>
                    <a:pt x="141668" y="70748"/>
                    <a:pt x="138876" y="74558"/>
                  </a:cubicBezTo>
                  <a:cubicBezTo>
                    <a:pt x="118397" y="104687"/>
                    <a:pt x="84526" y="122476"/>
                    <a:pt x="52100" y="139083"/>
                  </a:cubicBezTo>
                  <a:lnTo>
                    <a:pt x="6151" y="162582"/>
                  </a:lnTo>
                  <a:cubicBezTo>
                    <a:pt x="-3760" y="150570"/>
                    <a:pt x="-347" y="131271"/>
                    <a:pt x="6874" y="117749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64">
              <a:extLst>
                <a:ext uri="{FF2B5EF4-FFF2-40B4-BE49-F238E27FC236}">
                  <a16:creationId xmlns:a16="http://schemas.microsoft.com/office/drawing/2014/main" id="{604E598A-EDE8-B95E-D3C7-F03A62E99A2E}"/>
                </a:ext>
              </a:extLst>
            </p:cNvPr>
            <p:cNvSpPr/>
            <p:nvPr/>
          </p:nvSpPr>
          <p:spPr>
            <a:xfrm>
              <a:off x="2945561" y="947539"/>
              <a:ext cx="225671" cy="208736"/>
            </a:xfrm>
            <a:custGeom>
              <a:avLst/>
              <a:gdLst>
                <a:gd name="connsiteX0" fmla="*/ 55335 w 225671"/>
                <a:gd name="connsiteY0" fmla="*/ 0 h 208736"/>
                <a:gd name="connsiteX1" fmla="*/ 0 w 225671"/>
                <a:gd name="connsiteY1" fmla="*/ 208737 h 208736"/>
                <a:gd name="connsiteX2" fmla="*/ 148216 w 225671"/>
                <a:gd name="connsiteY2" fmla="*/ 204339 h 208736"/>
                <a:gd name="connsiteX3" fmla="*/ 225672 w 225671"/>
                <a:gd name="connsiteY3" fmla="*/ 1444 h 208736"/>
                <a:gd name="connsiteX4" fmla="*/ 55335 w 225671"/>
                <a:gd name="connsiteY4" fmla="*/ 0 h 20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671" h="208736">
                  <a:moveTo>
                    <a:pt x="55335" y="0"/>
                  </a:moveTo>
                  <a:lnTo>
                    <a:pt x="0" y="208737"/>
                  </a:lnTo>
                  <a:lnTo>
                    <a:pt x="148216" y="204339"/>
                  </a:lnTo>
                  <a:lnTo>
                    <a:pt x="225672" y="1444"/>
                  </a:lnTo>
                  <a:lnTo>
                    <a:pt x="55335" y="0"/>
                  </a:lnTo>
                  <a:close/>
                </a:path>
              </a:pathLst>
            </a:custGeom>
            <a:solidFill>
              <a:srgbClr val="FFFFF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65">
              <a:extLst>
                <a:ext uri="{FF2B5EF4-FFF2-40B4-BE49-F238E27FC236}">
                  <a16:creationId xmlns:a16="http://schemas.microsoft.com/office/drawing/2014/main" id="{67CA204B-EF75-7964-7137-FBCA24039A31}"/>
                </a:ext>
              </a:extLst>
            </p:cNvPr>
            <p:cNvSpPr/>
            <p:nvPr/>
          </p:nvSpPr>
          <p:spPr>
            <a:xfrm>
              <a:off x="2916745" y="1049544"/>
              <a:ext cx="157230" cy="61909"/>
            </a:xfrm>
            <a:custGeom>
              <a:avLst/>
              <a:gdLst>
                <a:gd name="connsiteX0" fmla="*/ 154645 w 157230"/>
                <a:gd name="connsiteY0" fmla="*/ 11084 h 61909"/>
                <a:gd name="connsiteX1" fmla="*/ 76271 w 157230"/>
                <a:gd name="connsiteY1" fmla="*/ 60380 h 61909"/>
                <a:gd name="connsiteX2" fmla="*/ 37740 w 157230"/>
                <a:gd name="connsiteY2" fmla="*/ 55916 h 61909"/>
                <a:gd name="connsiteX3" fmla="*/ 25793 w 157230"/>
                <a:gd name="connsiteY3" fmla="*/ 48762 h 61909"/>
                <a:gd name="connsiteX4" fmla="*/ 3803 w 157230"/>
                <a:gd name="connsiteY4" fmla="*/ 46005 h 61909"/>
                <a:gd name="connsiteX5" fmla="*/ -4 w 157230"/>
                <a:gd name="connsiteY5" fmla="*/ 46005 h 61909"/>
                <a:gd name="connsiteX6" fmla="*/ 9514 w 157230"/>
                <a:gd name="connsiteY6" fmla="*/ 17385 h 61909"/>
                <a:gd name="connsiteX7" fmla="*/ 20148 w 157230"/>
                <a:gd name="connsiteY7" fmla="*/ 15547 h 61909"/>
                <a:gd name="connsiteX8" fmla="*/ 61961 w 157230"/>
                <a:gd name="connsiteY8" fmla="*/ -75 h 61909"/>
                <a:gd name="connsiteX9" fmla="*/ 62486 w 157230"/>
                <a:gd name="connsiteY9" fmla="*/ 9508 h 61909"/>
                <a:gd name="connsiteX10" fmla="*/ 149657 w 157230"/>
                <a:gd name="connsiteY10" fmla="*/ 1041 h 61909"/>
                <a:gd name="connsiteX11" fmla="*/ 156221 w 157230"/>
                <a:gd name="connsiteY11" fmla="*/ 2419 h 61909"/>
                <a:gd name="connsiteX12" fmla="*/ 154645 w 157230"/>
                <a:gd name="connsiteY12" fmla="*/ 11084 h 6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30" h="61909">
                  <a:moveTo>
                    <a:pt x="154645" y="11084"/>
                  </a:moveTo>
                  <a:cubicBezTo>
                    <a:pt x="136076" y="37243"/>
                    <a:pt x="107891" y="54970"/>
                    <a:pt x="76271" y="60380"/>
                  </a:cubicBezTo>
                  <a:cubicBezTo>
                    <a:pt x="63294" y="63334"/>
                    <a:pt x="49697" y="61759"/>
                    <a:pt x="37740" y="55916"/>
                  </a:cubicBezTo>
                  <a:cubicBezTo>
                    <a:pt x="33903" y="53297"/>
                    <a:pt x="29913" y="50908"/>
                    <a:pt x="25793" y="48762"/>
                  </a:cubicBezTo>
                  <a:cubicBezTo>
                    <a:pt x="18718" y="46397"/>
                    <a:pt x="11244" y="45460"/>
                    <a:pt x="3803" y="46005"/>
                  </a:cubicBezTo>
                  <a:lnTo>
                    <a:pt x="-4" y="46005"/>
                  </a:lnTo>
                  <a:lnTo>
                    <a:pt x="9514" y="17385"/>
                  </a:lnTo>
                  <a:cubicBezTo>
                    <a:pt x="13103" y="17060"/>
                    <a:pt x="16659" y="16446"/>
                    <a:pt x="20148" y="15547"/>
                  </a:cubicBezTo>
                  <a:cubicBezTo>
                    <a:pt x="34586" y="11794"/>
                    <a:pt x="48598" y="6558"/>
                    <a:pt x="61961" y="-75"/>
                  </a:cubicBezTo>
                  <a:cubicBezTo>
                    <a:pt x="63509" y="2894"/>
                    <a:pt x="63700" y="6388"/>
                    <a:pt x="62486" y="9508"/>
                  </a:cubicBezTo>
                  <a:lnTo>
                    <a:pt x="149657" y="1041"/>
                  </a:lnTo>
                  <a:cubicBezTo>
                    <a:pt x="151939" y="417"/>
                    <a:pt x="154382" y="930"/>
                    <a:pt x="156221" y="2419"/>
                  </a:cubicBezTo>
                  <a:cubicBezTo>
                    <a:pt x="158387" y="4651"/>
                    <a:pt x="156680" y="8458"/>
                    <a:pt x="154645" y="11084"/>
                  </a:cubicBezTo>
                  <a:close/>
                </a:path>
              </a:pathLst>
            </a:custGeom>
            <a:gradFill>
              <a:gsLst>
                <a:gs pos="0">
                  <a:srgbClr val="ECC4D7"/>
                </a:gs>
                <a:gs pos="42000">
                  <a:srgbClr val="EFD4D1"/>
                </a:gs>
                <a:gs pos="100000">
                  <a:srgbClr val="F2EAC9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66">
              <a:extLst>
                <a:ext uri="{FF2B5EF4-FFF2-40B4-BE49-F238E27FC236}">
                  <a16:creationId xmlns:a16="http://schemas.microsoft.com/office/drawing/2014/main" id="{BDE70BF0-5FC3-2419-899E-C2C979191C88}"/>
                </a:ext>
              </a:extLst>
            </p:cNvPr>
            <p:cNvSpPr/>
            <p:nvPr/>
          </p:nvSpPr>
          <p:spPr>
            <a:xfrm>
              <a:off x="2981401" y="2361237"/>
              <a:ext cx="23827" cy="46276"/>
            </a:xfrm>
            <a:custGeom>
              <a:avLst/>
              <a:gdLst>
                <a:gd name="connsiteX0" fmla="*/ 23824 w 23827"/>
                <a:gd name="connsiteY0" fmla="*/ 46201 h 46276"/>
                <a:gd name="connsiteX1" fmla="*/ -4 w 23827"/>
                <a:gd name="connsiteY1" fmla="*/ -75 h 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27" h="46276">
                  <a:moveTo>
                    <a:pt x="23824" y="46201"/>
                  </a:moveTo>
                  <a:cubicBezTo>
                    <a:pt x="13893" y="31883"/>
                    <a:pt x="5882" y="16325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67">
              <a:extLst>
                <a:ext uri="{FF2B5EF4-FFF2-40B4-BE49-F238E27FC236}">
                  <a16:creationId xmlns:a16="http://schemas.microsoft.com/office/drawing/2014/main" id="{631A0963-9CCE-29EC-8FBF-BB6751B3060C}"/>
                </a:ext>
              </a:extLst>
            </p:cNvPr>
            <p:cNvSpPr/>
            <p:nvPr/>
          </p:nvSpPr>
          <p:spPr>
            <a:xfrm>
              <a:off x="2983502" y="1798436"/>
              <a:ext cx="590" cy="13128"/>
            </a:xfrm>
            <a:custGeom>
              <a:avLst/>
              <a:gdLst>
                <a:gd name="connsiteX0" fmla="*/ 587 w 590"/>
                <a:gd name="connsiteY0" fmla="*/ 13053 h 13128"/>
                <a:gd name="connsiteX1" fmla="*/ -4 w 590"/>
                <a:gd name="connsiteY1" fmla="*/ -75 h 1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3128">
                  <a:moveTo>
                    <a:pt x="587" y="13053"/>
                  </a:moveTo>
                  <a:cubicBezTo>
                    <a:pt x="587" y="8786"/>
                    <a:pt x="587" y="4454"/>
                    <a:pt x="-4" y="-75"/>
                  </a:cubicBezTo>
                </a:path>
              </a:pathLst>
            </a:custGeom>
            <a:noFill/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68">
              <a:extLst>
                <a:ext uri="{FF2B5EF4-FFF2-40B4-BE49-F238E27FC236}">
                  <a16:creationId xmlns:a16="http://schemas.microsoft.com/office/drawing/2014/main" id="{12F02C02-74B9-FF85-CEDA-00EBE94A5B07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69">
              <a:extLst>
                <a:ext uri="{FF2B5EF4-FFF2-40B4-BE49-F238E27FC236}">
                  <a16:creationId xmlns:a16="http://schemas.microsoft.com/office/drawing/2014/main" id="{F0CE4EE0-80E1-9D59-88F9-9ABB32A44F4B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70">
              <a:extLst>
                <a:ext uri="{FF2B5EF4-FFF2-40B4-BE49-F238E27FC236}">
                  <a16:creationId xmlns:a16="http://schemas.microsoft.com/office/drawing/2014/main" id="{1B1D77BE-2B22-4766-24FA-3F36E84EC20F}"/>
                </a:ext>
              </a:extLst>
            </p:cNvPr>
            <p:cNvSpPr/>
            <p:nvPr/>
          </p:nvSpPr>
          <p:spPr>
            <a:xfrm>
              <a:off x="2875798" y="2324479"/>
              <a:ext cx="112494" cy="138285"/>
            </a:xfrm>
            <a:custGeom>
              <a:avLst/>
              <a:gdLst>
                <a:gd name="connsiteX0" fmla="*/ 80393 w 112494"/>
                <a:gd name="connsiteY0" fmla="*/ 40491 h 138285"/>
                <a:gd name="connsiteX1" fmla="*/ 50330 w 112494"/>
                <a:gd name="connsiteY1" fmla="*/ 56835 h 138285"/>
                <a:gd name="connsiteX2" fmla="*/ 40549 w 112494"/>
                <a:gd name="connsiteY2" fmla="*/ 52437 h 138285"/>
                <a:gd name="connsiteX3" fmla="*/ 7007 w 112494"/>
                <a:gd name="connsiteY3" fmla="*/ -75 h 138285"/>
                <a:gd name="connsiteX4" fmla="*/ 2872 w 112494"/>
                <a:gd name="connsiteY4" fmla="*/ 80466 h 138285"/>
                <a:gd name="connsiteX5" fmla="*/ 23089 w 112494"/>
                <a:gd name="connsiteY5" fmla="*/ 129959 h 138285"/>
                <a:gd name="connsiteX6" fmla="*/ 84331 w 112494"/>
                <a:gd name="connsiteY6" fmla="*/ 135144 h 138285"/>
                <a:gd name="connsiteX7" fmla="*/ 99954 w 112494"/>
                <a:gd name="connsiteY7" fmla="*/ 129368 h 138285"/>
                <a:gd name="connsiteX8" fmla="*/ 111244 w 112494"/>
                <a:gd name="connsiteY8" fmla="*/ 99698 h 138285"/>
                <a:gd name="connsiteX9" fmla="*/ 112491 w 112494"/>
                <a:gd name="connsiteY9" fmla="*/ 83223 h 138285"/>
                <a:gd name="connsiteX10" fmla="*/ 109734 w 112494"/>
                <a:gd name="connsiteY10" fmla="*/ 62677 h 138285"/>
                <a:gd name="connsiteX11" fmla="*/ 96606 w 112494"/>
                <a:gd name="connsiteY11" fmla="*/ 8589 h 138285"/>
                <a:gd name="connsiteX12" fmla="*/ 89386 w 112494"/>
                <a:gd name="connsiteY12" fmla="*/ 19486 h 138285"/>
                <a:gd name="connsiteX13" fmla="*/ 80393 w 112494"/>
                <a:gd name="connsiteY13" fmla="*/ 40491 h 13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494" h="138285">
                  <a:moveTo>
                    <a:pt x="80393" y="40491"/>
                  </a:moveTo>
                  <a:cubicBezTo>
                    <a:pt x="73370" y="51518"/>
                    <a:pt x="61751" y="59461"/>
                    <a:pt x="50330" y="56835"/>
                  </a:cubicBezTo>
                  <a:cubicBezTo>
                    <a:pt x="46859" y="55892"/>
                    <a:pt x="43558" y="54408"/>
                    <a:pt x="40549" y="52437"/>
                  </a:cubicBezTo>
                  <a:cubicBezTo>
                    <a:pt x="23089" y="41607"/>
                    <a:pt x="14293" y="21521"/>
                    <a:pt x="7007" y="-75"/>
                  </a:cubicBezTo>
                  <a:cubicBezTo>
                    <a:pt x="115" y="34517"/>
                    <a:pt x="-2511" y="60839"/>
                    <a:pt x="2872" y="80466"/>
                  </a:cubicBezTo>
                  <a:cubicBezTo>
                    <a:pt x="8254" y="100092"/>
                    <a:pt x="10092" y="116305"/>
                    <a:pt x="23089" y="129959"/>
                  </a:cubicBezTo>
                  <a:cubicBezTo>
                    <a:pt x="36086" y="143612"/>
                    <a:pt x="67134" y="136523"/>
                    <a:pt x="84331" y="135144"/>
                  </a:cubicBezTo>
                  <a:cubicBezTo>
                    <a:pt x="90035" y="135004"/>
                    <a:pt x="95531" y="132972"/>
                    <a:pt x="99954" y="129368"/>
                  </a:cubicBezTo>
                  <a:cubicBezTo>
                    <a:pt x="107371" y="122804"/>
                    <a:pt x="109734" y="110726"/>
                    <a:pt x="111244" y="99698"/>
                  </a:cubicBezTo>
                  <a:cubicBezTo>
                    <a:pt x="112053" y="94243"/>
                    <a:pt x="112470" y="88737"/>
                    <a:pt x="112491" y="83223"/>
                  </a:cubicBezTo>
                  <a:cubicBezTo>
                    <a:pt x="112200" y="76304"/>
                    <a:pt x="111277" y="69427"/>
                    <a:pt x="109734" y="62677"/>
                  </a:cubicBezTo>
                  <a:cubicBezTo>
                    <a:pt x="106255" y="45414"/>
                    <a:pt x="103498" y="24540"/>
                    <a:pt x="96606" y="8589"/>
                  </a:cubicBezTo>
                  <a:cubicBezTo>
                    <a:pt x="92668" y="-797"/>
                    <a:pt x="90895" y="14694"/>
                    <a:pt x="89386" y="19486"/>
                  </a:cubicBezTo>
                  <a:cubicBezTo>
                    <a:pt x="87314" y="26849"/>
                    <a:pt x="84291" y="33910"/>
                    <a:pt x="80393" y="40491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71">
              <a:extLst>
                <a:ext uri="{FF2B5EF4-FFF2-40B4-BE49-F238E27FC236}">
                  <a16:creationId xmlns:a16="http://schemas.microsoft.com/office/drawing/2014/main" id="{C7E5DD76-4F5D-64B9-E89D-C09B7F52F147}"/>
                </a:ext>
              </a:extLst>
            </p:cNvPr>
            <p:cNvSpPr/>
            <p:nvPr/>
          </p:nvSpPr>
          <p:spPr>
            <a:xfrm>
              <a:off x="2966172" y="2269275"/>
              <a:ext cx="132694" cy="153345"/>
            </a:xfrm>
            <a:custGeom>
              <a:avLst/>
              <a:gdLst>
                <a:gd name="connsiteX0" fmla="*/ 41415 w 132694"/>
                <a:gd name="connsiteY0" fmla="*/ 44035 h 153345"/>
                <a:gd name="connsiteX1" fmla="*/ -4 w 132694"/>
                <a:gd name="connsiteY1" fmla="*/ -75 h 153345"/>
                <a:gd name="connsiteX2" fmla="*/ 15291 w 132694"/>
                <a:gd name="connsiteY2" fmla="*/ 98845 h 153345"/>
                <a:gd name="connsiteX3" fmla="*/ 25662 w 132694"/>
                <a:gd name="connsiteY3" fmla="*/ 123263 h 153345"/>
                <a:gd name="connsiteX4" fmla="*/ 46864 w 132694"/>
                <a:gd name="connsiteY4" fmla="*/ 138820 h 153345"/>
                <a:gd name="connsiteX5" fmla="*/ 81390 w 132694"/>
                <a:gd name="connsiteY5" fmla="*/ 151095 h 153345"/>
                <a:gd name="connsiteX6" fmla="*/ 124188 w 132694"/>
                <a:gd name="connsiteY6" fmla="*/ 144203 h 153345"/>
                <a:gd name="connsiteX7" fmla="*/ 132459 w 132694"/>
                <a:gd name="connsiteY7" fmla="*/ 117946 h 153345"/>
                <a:gd name="connsiteX8" fmla="*/ 123794 w 132694"/>
                <a:gd name="connsiteY8" fmla="*/ 90837 h 153345"/>
                <a:gd name="connsiteX9" fmla="*/ 66359 w 132694"/>
                <a:gd name="connsiteY9" fmla="*/ 18632 h 153345"/>
                <a:gd name="connsiteX10" fmla="*/ 41415 w 132694"/>
                <a:gd name="connsiteY10" fmla="*/ 44035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694" h="153345">
                  <a:moveTo>
                    <a:pt x="41415" y="44035"/>
                  </a:moveTo>
                  <a:cubicBezTo>
                    <a:pt x="34458" y="42394"/>
                    <a:pt x="4854" y="5176"/>
                    <a:pt x="-4" y="-75"/>
                  </a:cubicBezTo>
                  <a:cubicBezTo>
                    <a:pt x="2097" y="14300"/>
                    <a:pt x="718" y="63005"/>
                    <a:pt x="15291" y="98845"/>
                  </a:cubicBezTo>
                  <a:cubicBezTo>
                    <a:pt x="17588" y="107429"/>
                    <a:pt x="21079" y="115649"/>
                    <a:pt x="25662" y="123263"/>
                  </a:cubicBezTo>
                  <a:cubicBezTo>
                    <a:pt x="31449" y="130000"/>
                    <a:pt x="38701" y="135321"/>
                    <a:pt x="46864" y="138820"/>
                  </a:cubicBezTo>
                  <a:cubicBezTo>
                    <a:pt x="57869" y="144209"/>
                    <a:pt x="69453" y="148327"/>
                    <a:pt x="81390" y="151095"/>
                  </a:cubicBezTo>
                  <a:cubicBezTo>
                    <a:pt x="96094" y="154508"/>
                    <a:pt x="113620" y="155033"/>
                    <a:pt x="124188" y="144203"/>
                  </a:cubicBezTo>
                  <a:cubicBezTo>
                    <a:pt x="130575" y="137037"/>
                    <a:pt x="133586" y="127479"/>
                    <a:pt x="132459" y="117946"/>
                  </a:cubicBezTo>
                  <a:cubicBezTo>
                    <a:pt x="131217" y="108464"/>
                    <a:pt x="128282" y="99282"/>
                    <a:pt x="123794" y="90837"/>
                  </a:cubicBezTo>
                  <a:cubicBezTo>
                    <a:pt x="109813" y="61824"/>
                    <a:pt x="91433" y="44298"/>
                    <a:pt x="66359" y="18632"/>
                  </a:cubicBezTo>
                  <a:cubicBezTo>
                    <a:pt x="65374" y="33205"/>
                    <a:pt x="60451" y="48630"/>
                    <a:pt x="41415" y="440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0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72">
              <a:extLst>
                <a:ext uri="{FF2B5EF4-FFF2-40B4-BE49-F238E27FC236}">
                  <a16:creationId xmlns:a16="http://schemas.microsoft.com/office/drawing/2014/main" id="{AD5A0C57-BA82-3E6E-6DC4-AFD3D1F4982F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73">
              <a:extLst>
                <a:ext uri="{FF2B5EF4-FFF2-40B4-BE49-F238E27FC236}">
                  <a16:creationId xmlns:a16="http://schemas.microsoft.com/office/drawing/2014/main" id="{9DAFE489-1FE6-267A-03F2-8B689134747A}"/>
                </a:ext>
              </a:extLst>
            </p:cNvPr>
            <p:cNvSpPr/>
            <p:nvPr/>
          </p:nvSpPr>
          <p:spPr>
            <a:xfrm>
              <a:off x="2767019" y="576993"/>
              <a:ext cx="209458" cy="280487"/>
            </a:xfrm>
            <a:custGeom>
              <a:avLst/>
              <a:gdLst>
                <a:gd name="connsiteX0" fmla="*/ -4 w 209458"/>
                <a:gd name="connsiteY0" fmla="*/ 28090 h 280487"/>
                <a:gd name="connsiteX1" fmla="*/ 26581 w 209458"/>
                <a:gd name="connsiteY1" fmla="*/ 141714 h 280487"/>
                <a:gd name="connsiteX2" fmla="*/ 73776 w 209458"/>
                <a:gd name="connsiteY2" fmla="*/ 160881 h 280487"/>
                <a:gd name="connsiteX3" fmla="*/ 66359 w 209458"/>
                <a:gd name="connsiteY3" fmla="*/ 221336 h 280487"/>
                <a:gd name="connsiteX4" fmla="*/ 209455 w 209458"/>
                <a:gd name="connsiteY4" fmla="*/ 280412 h 280487"/>
                <a:gd name="connsiteX5" fmla="*/ 153726 w 209458"/>
                <a:gd name="connsiteY5" fmla="*/ 191272 h 280487"/>
                <a:gd name="connsiteX6" fmla="*/ 56053 w 209458"/>
                <a:gd name="connsiteY6" fmla="*/ 74039 h 280487"/>
                <a:gd name="connsiteX7" fmla="*/ 23955 w 209458"/>
                <a:gd name="connsiteY7" fmla="*/ 5772 h 280487"/>
                <a:gd name="connsiteX8" fmla="*/ -4 w 209458"/>
                <a:gd name="connsiteY8" fmla="*/ 28090 h 28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58" h="280487">
                  <a:moveTo>
                    <a:pt x="-4" y="28090"/>
                  </a:moveTo>
                  <a:lnTo>
                    <a:pt x="26581" y="141714"/>
                  </a:lnTo>
                  <a:lnTo>
                    <a:pt x="73776" y="160881"/>
                  </a:lnTo>
                  <a:lnTo>
                    <a:pt x="66359" y="221336"/>
                  </a:lnTo>
                  <a:lnTo>
                    <a:pt x="209455" y="280412"/>
                  </a:lnTo>
                  <a:lnTo>
                    <a:pt x="153726" y="191272"/>
                  </a:lnTo>
                  <a:lnTo>
                    <a:pt x="56053" y="74039"/>
                  </a:lnTo>
                  <a:cubicBezTo>
                    <a:pt x="56053" y="74039"/>
                    <a:pt x="24874" y="27040"/>
                    <a:pt x="23955" y="5772"/>
                  </a:cubicBezTo>
                  <a:cubicBezTo>
                    <a:pt x="23036" y="-15495"/>
                    <a:pt x="-4" y="28090"/>
                    <a:pt x="-4" y="280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74">
              <a:extLst>
                <a:ext uri="{FF2B5EF4-FFF2-40B4-BE49-F238E27FC236}">
                  <a16:creationId xmlns:a16="http://schemas.microsoft.com/office/drawing/2014/main" id="{B5A2B8C1-AD08-7B2F-3E2A-FAC6AE55F397}"/>
                </a:ext>
              </a:extLst>
            </p:cNvPr>
            <p:cNvSpPr/>
            <p:nvPr/>
          </p:nvSpPr>
          <p:spPr>
            <a:xfrm>
              <a:off x="2875188" y="576145"/>
              <a:ext cx="97351" cy="269060"/>
            </a:xfrm>
            <a:custGeom>
              <a:avLst/>
              <a:gdLst>
                <a:gd name="connsiteX0" fmla="*/ 988 w 97351"/>
                <a:gd name="connsiteY0" fmla="*/ -75 h 269060"/>
                <a:gd name="connsiteX1" fmla="*/ 23109 w 97351"/>
                <a:gd name="connsiteY1" fmla="*/ 15416 h 269060"/>
                <a:gd name="connsiteX2" fmla="*/ 76212 w 97351"/>
                <a:gd name="connsiteY2" fmla="*/ 94185 h 269060"/>
                <a:gd name="connsiteX3" fmla="*/ 69648 w 97351"/>
                <a:gd name="connsiteY3" fmla="*/ 119653 h 269060"/>
                <a:gd name="connsiteX4" fmla="*/ 95117 w 97351"/>
                <a:gd name="connsiteY4" fmla="*/ 159497 h 269060"/>
                <a:gd name="connsiteX5" fmla="*/ 97348 w 97351"/>
                <a:gd name="connsiteY5" fmla="*/ 268985 h 269060"/>
                <a:gd name="connsiteX6" fmla="*/ 56389 w 97351"/>
                <a:gd name="connsiteY6" fmla="*/ 163960 h 269060"/>
                <a:gd name="connsiteX7" fmla="*/ 8799 w 97351"/>
                <a:gd name="connsiteY7" fmla="*/ 36749 h 269060"/>
                <a:gd name="connsiteX8" fmla="*/ 988 w 97351"/>
                <a:gd name="connsiteY8" fmla="*/ -75 h 2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51" h="269060">
                  <a:moveTo>
                    <a:pt x="988" y="-75"/>
                  </a:moveTo>
                  <a:cubicBezTo>
                    <a:pt x="9705" y="2841"/>
                    <a:pt x="17388" y="8222"/>
                    <a:pt x="23109" y="15416"/>
                  </a:cubicBezTo>
                  <a:cubicBezTo>
                    <a:pt x="30854" y="26509"/>
                    <a:pt x="76212" y="94185"/>
                    <a:pt x="76212" y="94185"/>
                  </a:cubicBezTo>
                  <a:lnTo>
                    <a:pt x="69648" y="119653"/>
                  </a:lnTo>
                  <a:lnTo>
                    <a:pt x="95117" y="159497"/>
                  </a:lnTo>
                  <a:lnTo>
                    <a:pt x="97348" y="268985"/>
                  </a:lnTo>
                  <a:lnTo>
                    <a:pt x="56389" y="163960"/>
                  </a:lnTo>
                  <a:cubicBezTo>
                    <a:pt x="56389" y="163960"/>
                    <a:pt x="14444" y="46792"/>
                    <a:pt x="8799" y="36749"/>
                  </a:cubicBezTo>
                  <a:cubicBezTo>
                    <a:pt x="3154" y="26706"/>
                    <a:pt x="-2294" y="7670"/>
                    <a:pt x="988" y="-75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75">
              <a:extLst>
                <a:ext uri="{FF2B5EF4-FFF2-40B4-BE49-F238E27FC236}">
                  <a16:creationId xmlns:a16="http://schemas.microsoft.com/office/drawing/2014/main" id="{C1C20804-9D91-8B23-8C1B-9BE89234D699}"/>
                </a:ext>
              </a:extLst>
            </p:cNvPr>
            <p:cNvSpPr/>
            <p:nvPr/>
          </p:nvSpPr>
          <p:spPr>
            <a:xfrm>
              <a:off x="2875180" y="576145"/>
              <a:ext cx="116066" cy="268994"/>
            </a:xfrm>
            <a:custGeom>
              <a:avLst/>
              <a:gdLst>
                <a:gd name="connsiteX0" fmla="*/ 996 w 116066"/>
                <a:gd name="connsiteY0" fmla="*/ -75 h 268994"/>
                <a:gd name="connsiteX1" fmla="*/ 23116 w 116066"/>
                <a:gd name="connsiteY1" fmla="*/ 15416 h 268994"/>
                <a:gd name="connsiteX2" fmla="*/ 103920 w 116066"/>
                <a:gd name="connsiteY2" fmla="*/ 103965 h 268994"/>
                <a:gd name="connsiteX3" fmla="*/ 79567 w 116066"/>
                <a:gd name="connsiteY3" fmla="*/ 133963 h 268994"/>
                <a:gd name="connsiteX4" fmla="*/ 116063 w 116066"/>
                <a:gd name="connsiteY4" fmla="*/ 156083 h 268994"/>
                <a:gd name="connsiteX5" fmla="*/ 97290 w 116066"/>
                <a:gd name="connsiteY5" fmla="*/ 268919 h 268994"/>
                <a:gd name="connsiteX6" fmla="*/ 56330 w 116066"/>
                <a:gd name="connsiteY6" fmla="*/ 163895 h 268994"/>
                <a:gd name="connsiteX7" fmla="*/ 8741 w 116066"/>
                <a:gd name="connsiteY7" fmla="*/ 36683 h 268994"/>
                <a:gd name="connsiteX8" fmla="*/ 996 w 116066"/>
                <a:gd name="connsiteY8" fmla="*/ -75 h 26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66" h="268994">
                  <a:moveTo>
                    <a:pt x="996" y="-75"/>
                  </a:moveTo>
                  <a:cubicBezTo>
                    <a:pt x="9712" y="2841"/>
                    <a:pt x="17396" y="8222"/>
                    <a:pt x="23116" y="15416"/>
                  </a:cubicBezTo>
                  <a:cubicBezTo>
                    <a:pt x="30862" y="26509"/>
                    <a:pt x="103920" y="103965"/>
                    <a:pt x="103920" y="103965"/>
                  </a:cubicBezTo>
                  <a:lnTo>
                    <a:pt x="79567" y="133963"/>
                  </a:lnTo>
                  <a:lnTo>
                    <a:pt x="116063" y="156083"/>
                  </a:lnTo>
                  <a:lnTo>
                    <a:pt x="97290" y="268919"/>
                  </a:lnTo>
                  <a:lnTo>
                    <a:pt x="56330" y="163895"/>
                  </a:lnTo>
                  <a:cubicBezTo>
                    <a:pt x="56330" y="163895"/>
                    <a:pt x="14386" y="46727"/>
                    <a:pt x="8741" y="36683"/>
                  </a:cubicBezTo>
                  <a:cubicBezTo>
                    <a:pt x="3096" y="26640"/>
                    <a:pt x="-2286" y="7670"/>
                    <a:pt x="996" y="-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76">
              <a:extLst>
                <a:ext uri="{FF2B5EF4-FFF2-40B4-BE49-F238E27FC236}">
                  <a16:creationId xmlns:a16="http://schemas.microsoft.com/office/drawing/2014/main" id="{437FF3B9-E8B7-EA61-14A0-7120F70122AE}"/>
                </a:ext>
              </a:extLst>
            </p:cNvPr>
            <p:cNvSpPr/>
            <p:nvPr/>
          </p:nvSpPr>
          <p:spPr>
            <a:xfrm>
              <a:off x="2740566" y="437119"/>
              <a:ext cx="97738" cy="27240"/>
            </a:xfrm>
            <a:custGeom>
              <a:avLst/>
              <a:gdLst>
                <a:gd name="connsiteX0" fmla="*/ 0 w 97738"/>
                <a:gd name="connsiteY0" fmla="*/ 27241 h 27240"/>
                <a:gd name="connsiteX1" fmla="*/ 97739 w 97738"/>
                <a:gd name="connsiteY1" fmla="*/ 0 h 2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38" h="27240">
                  <a:moveTo>
                    <a:pt x="0" y="27241"/>
                  </a:moveTo>
                  <a:lnTo>
                    <a:pt x="97739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id="{6331E153-CC91-AD92-66B9-58B393BA1479}"/>
                </a:ext>
              </a:extLst>
            </p:cNvPr>
            <p:cNvSpPr/>
            <p:nvPr/>
          </p:nvSpPr>
          <p:spPr>
            <a:xfrm>
              <a:off x="2834038" y="399966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92434846-93F0-0AF4-412F-768D425C770E}"/>
                </a:ext>
              </a:extLst>
            </p:cNvPr>
            <p:cNvSpPr/>
            <p:nvPr/>
          </p:nvSpPr>
          <p:spPr>
            <a:xfrm>
              <a:off x="2913726" y="378174"/>
              <a:ext cx="65246" cy="65246"/>
            </a:xfrm>
            <a:custGeom>
              <a:avLst/>
              <a:gdLst>
                <a:gd name="connsiteX0" fmla="*/ 65247 w 65246"/>
                <a:gd name="connsiteY0" fmla="*/ 32623 h 65246"/>
                <a:gd name="connsiteX1" fmla="*/ 32623 w 65246"/>
                <a:gd name="connsiteY1" fmla="*/ 65247 h 65246"/>
                <a:gd name="connsiteX2" fmla="*/ 0 w 65246"/>
                <a:gd name="connsiteY2" fmla="*/ 32623 h 65246"/>
                <a:gd name="connsiteX3" fmla="*/ 32623 w 65246"/>
                <a:gd name="connsiteY3" fmla="*/ 0 h 65246"/>
                <a:gd name="connsiteX4" fmla="*/ 65247 w 65246"/>
                <a:gd name="connsiteY4" fmla="*/ 32623 h 6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" h="65246">
                  <a:moveTo>
                    <a:pt x="65247" y="32623"/>
                  </a:moveTo>
                  <a:cubicBezTo>
                    <a:pt x="65247" y="50641"/>
                    <a:pt x="50641" y="65247"/>
                    <a:pt x="32623" y="65247"/>
                  </a:cubicBezTo>
                  <a:cubicBezTo>
                    <a:pt x="14606" y="65247"/>
                    <a:pt x="0" y="50641"/>
                    <a:pt x="0" y="32623"/>
                  </a:cubicBezTo>
                  <a:cubicBezTo>
                    <a:pt x="0" y="14606"/>
                    <a:pt x="14606" y="0"/>
                    <a:pt x="32623" y="0"/>
                  </a:cubicBezTo>
                  <a:cubicBezTo>
                    <a:pt x="50641" y="0"/>
                    <a:pt x="65247" y="14606"/>
                    <a:pt x="65247" y="32623"/>
                  </a:cubicBezTo>
                  <a:close/>
                </a:path>
              </a:pathLst>
            </a:custGeom>
            <a:noFill/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id="{E9AA5B0C-6E5D-DA39-9CBD-1443794AF9F0}"/>
                </a:ext>
              </a:extLst>
            </p:cNvPr>
            <p:cNvSpPr/>
            <p:nvPr/>
          </p:nvSpPr>
          <p:spPr>
            <a:xfrm>
              <a:off x="2897972" y="420512"/>
              <a:ext cx="18051" cy="4069"/>
            </a:xfrm>
            <a:custGeom>
              <a:avLst/>
              <a:gdLst>
                <a:gd name="connsiteX0" fmla="*/ 0 w 18051"/>
                <a:gd name="connsiteY0" fmla="*/ 4070 h 4069"/>
                <a:gd name="connsiteX1" fmla="*/ 18051 w 18051"/>
                <a:gd name="connsiteY1" fmla="*/ 0 h 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" h="4069">
                  <a:moveTo>
                    <a:pt x="0" y="4070"/>
                  </a:moveTo>
                  <a:lnTo>
                    <a:pt x="18051" y="0"/>
                  </a:lnTo>
                </a:path>
              </a:pathLst>
            </a:custGeom>
            <a:ln w="786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id="{EDF17994-CC41-4965-7DF0-E1D2DABE4C1D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solidFill>
              <a:srgbClr val="0B274F"/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id="{4D1C3708-49BD-F5EE-9EE5-FA5D2794B883}"/>
                </a:ext>
              </a:extLst>
            </p:cNvPr>
            <p:cNvSpPr/>
            <p:nvPr/>
          </p:nvSpPr>
          <p:spPr>
            <a:xfrm>
              <a:off x="3570984" y="2338591"/>
              <a:ext cx="327480" cy="66362"/>
            </a:xfrm>
            <a:custGeom>
              <a:avLst/>
              <a:gdLst>
                <a:gd name="connsiteX0" fmla="*/ 294266 w 327480"/>
                <a:gd name="connsiteY0" fmla="*/ 0 h 66362"/>
                <a:gd name="connsiteX1" fmla="*/ 327480 w 327480"/>
                <a:gd name="connsiteY1" fmla="*/ 0 h 66362"/>
                <a:gd name="connsiteX2" fmla="*/ 327480 w 327480"/>
                <a:gd name="connsiteY2" fmla="*/ 66362 h 66362"/>
                <a:gd name="connsiteX3" fmla="*/ 294266 w 327480"/>
                <a:gd name="connsiteY3" fmla="*/ 66362 h 66362"/>
                <a:gd name="connsiteX4" fmla="*/ 33214 w 327480"/>
                <a:gd name="connsiteY4" fmla="*/ 66362 h 66362"/>
                <a:gd name="connsiteX5" fmla="*/ 0 w 327480"/>
                <a:gd name="connsiteY5" fmla="*/ 66362 h 66362"/>
                <a:gd name="connsiteX6" fmla="*/ 0 w 327480"/>
                <a:gd name="connsiteY6" fmla="*/ 0 h 66362"/>
                <a:gd name="connsiteX7" fmla="*/ 33214 w 327480"/>
                <a:gd name="connsiteY7" fmla="*/ 0 h 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80" h="66362">
                  <a:moveTo>
                    <a:pt x="294266" y="0"/>
                  </a:moveTo>
                  <a:cubicBezTo>
                    <a:pt x="312610" y="0"/>
                    <a:pt x="327480" y="0"/>
                    <a:pt x="327480" y="0"/>
                  </a:cubicBezTo>
                  <a:lnTo>
                    <a:pt x="327480" y="66362"/>
                  </a:lnTo>
                  <a:cubicBezTo>
                    <a:pt x="327480" y="66362"/>
                    <a:pt x="312610" y="66362"/>
                    <a:pt x="294266" y="66362"/>
                  </a:cubicBezTo>
                  <a:lnTo>
                    <a:pt x="33214" y="66362"/>
                  </a:lnTo>
                  <a:cubicBezTo>
                    <a:pt x="14871" y="66362"/>
                    <a:pt x="0" y="66362"/>
                    <a:pt x="0" y="66362"/>
                  </a:cubicBezTo>
                  <a:lnTo>
                    <a:pt x="0" y="0"/>
                  </a:lnTo>
                  <a:cubicBezTo>
                    <a:pt x="0" y="0"/>
                    <a:pt x="14871" y="0"/>
                    <a:pt x="33214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99000">
                  <a:srgbClr val="000000"/>
                </a:gs>
              </a:gsLst>
              <a:lin ang="5311772" scaled="1"/>
            </a:gra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82">
              <a:extLst>
                <a:ext uri="{FF2B5EF4-FFF2-40B4-BE49-F238E27FC236}">
                  <a16:creationId xmlns:a16="http://schemas.microsoft.com/office/drawing/2014/main" id="{5B641293-1BCC-0459-3EC0-415E289F866F}"/>
                </a:ext>
              </a:extLst>
            </p:cNvPr>
            <p:cNvSpPr/>
            <p:nvPr/>
          </p:nvSpPr>
          <p:spPr>
            <a:xfrm>
              <a:off x="3546500" y="450772"/>
              <a:ext cx="491252" cy="491213"/>
            </a:xfrm>
            <a:custGeom>
              <a:avLst/>
              <a:gdLst>
                <a:gd name="connsiteX0" fmla="*/ 250086 w 491252"/>
                <a:gd name="connsiteY0" fmla="*/ -75 h 491213"/>
                <a:gd name="connsiteX1" fmla="*/ 491208 w 491252"/>
                <a:gd name="connsiteY1" fmla="*/ 249975 h 491213"/>
                <a:gd name="connsiteX2" fmla="*/ 241157 w 491252"/>
                <a:gd name="connsiteY2" fmla="*/ 491097 h 491213"/>
                <a:gd name="connsiteX3" fmla="*/ -4 w 491252"/>
                <a:gd name="connsiteY3" fmla="*/ 246208 h 491213"/>
                <a:gd name="connsiteX4" fmla="*/ 1243 w 491252"/>
                <a:gd name="connsiteY4" fmla="*/ 221593 h 491213"/>
                <a:gd name="connsiteX5" fmla="*/ 245688 w 491252"/>
                <a:gd name="connsiteY5" fmla="*/ 245748 h 49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252" h="491213">
                  <a:moveTo>
                    <a:pt x="250086" y="-75"/>
                  </a:moveTo>
                  <a:cubicBezTo>
                    <a:pt x="385720" y="2391"/>
                    <a:pt x="493674" y="114342"/>
                    <a:pt x="491208" y="249975"/>
                  </a:cubicBezTo>
                  <a:cubicBezTo>
                    <a:pt x="488742" y="385609"/>
                    <a:pt x="376791" y="493562"/>
                    <a:pt x="241157" y="491097"/>
                  </a:cubicBezTo>
                  <a:cubicBezTo>
                    <a:pt x="107535" y="488668"/>
                    <a:pt x="376" y="379851"/>
                    <a:pt x="-4" y="246208"/>
                  </a:cubicBezTo>
                  <a:cubicBezTo>
                    <a:pt x="-4" y="237871"/>
                    <a:pt x="456" y="229732"/>
                    <a:pt x="1243" y="221593"/>
                  </a:cubicBezTo>
                  <a:lnTo>
                    <a:pt x="245688" y="245748"/>
                  </a:ln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83">
              <a:extLst>
                <a:ext uri="{FF2B5EF4-FFF2-40B4-BE49-F238E27FC236}">
                  <a16:creationId xmlns:a16="http://schemas.microsoft.com/office/drawing/2014/main" id="{E1A1340D-9BC0-F46E-5305-7C129045C7C6}"/>
                </a:ext>
              </a:extLst>
            </p:cNvPr>
            <p:cNvSpPr/>
            <p:nvPr/>
          </p:nvSpPr>
          <p:spPr>
            <a:xfrm>
              <a:off x="3529302" y="428775"/>
              <a:ext cx="248842" cy="245568"/>
            </a:xfrm>
            <a:custGeom>
              <a:avLst/>
              <a:gdLst>
                <a:gd name="connsiteX0" fmla="*/ 244048 w 248842"/>
                <a:gd name="connsiteY0" fmla="*/ -2 h 245568"/>
                <a:gd name="connsiteX1" fmla="*/ 248839 w 248842"/>
                <a:gd name="connsiteY1" fmla="*/ -2 h 245568"/>
                <a:gd name="connsiteX2" fmla="*/ 244441 w 248842"/>
                <a:gd name="connsiteY2" fmla="*/ 245493 h 245568"/>
                <a:gd name="connsiteX3" fmla="*/ -4 w 248842"/>
                <a:gd name="connsiteY3" fmla="*/ 221403 h 245568"/>
                <a:gd name="connsiteX4" fmla="*/ 244048 w 248842"/>
                <a:gd name="connsiteY4" fmla="*/ -2 h 2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842" h="245568">
                  <a:moveTo>
                    <a:pt x="244048" y="-2"/>
                  </a:moveTo>
                  <a:cubicBezTo>
                    <a:pt x="245643" y="-99"/>
                    <a:pt x="247243" y="-99"/>
                    <a:pt x="248839" y="-2"/>
                  </a:cubicBezTo>
                  <a:lnTo>
                    <a:pt x="244441" y="245493"/>
                  </a:lnTo>
                  <a:lnTo>
                    <a:pt x="-4" y="221403"/>
                  </a:lnTo>
                  <a:cubicBezTo>
                    <a:pt x="12463" y="95902"/>
                    <a:pt x="117929" y="222"/>
                    <a:pt x="244048" y="-2"/>
                  </a:cubicBezTo>
                  <a:close/>
                </a:path>
              </a:pathLst>
            </a:custGeom>
            <a:solidFill>
              <a:schemeClr val="accent1">
                <a:alpha val="47000"/>
              </a:scheme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84">
              <a:extLst>
                <a:ext uri="{FF2B5EF4-FFF2-40B4-BE49-F238E27FC236}">
                  <a16:creationId xmlns:a16="http://schemas.microsoft.com/office/drawing/2014/main" id="{C6F163F1-2781-8B31-D1FA-BFA7B66D5C20}"/>
                </a:ext>
              </a:extLst>
            </p:cNvPr>
            <p:cNvSpPr/>
            <p:nvPr/>
          </p:nvSpPr>
          <p:spPr>
            <a:xfrm>
              <a:off x="3436283" y="1020642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85">
              <a:extLst>
                <a:ext uri="{FF2B5EF4-FFF2-40B4-BE49-F238E27FC236}">
                  <a16:creationId xmlns:a16="http://schemas.microsoft.com/office/drawing/2014/main" id="{EEACC6A9-7975-9136-18E2-1480730269E6}"/>
                </a:ext>
              </a:extLst>
            </p:cNvPr>
            <p:cNvSpPr/>
            <p:nvPr/>
          </p:nvSpPr>
          <p:spPr>
            <a:xfrm>
              <a:off x="3436283" y="1179951"/>
              <a:ext cx="636079" cy="65680"/>
            </a:xfrm>
            <a:custGeom>
              <a:avLst/>
              <a:gdLst>
                <a:gd name="connsiteX0" fmla="*/ 597790 w 636079"/>
                <a:gd name="connsiteY0" fmla="*/ 65586 h 65680"/>
                <a:gd name="connsiteX1" fmla="*/ 29541 w 636079"/>
                <a:gd name="connsiteY1" fmla="*/ 65586 h 65680"/>
                <a:gd name="connsiteX2" fmla="*/ 16 w 636079"/>
                <a:gd name="connsiteY2" fmla="*/ 38174 h 65680"/>
                <a:gd name="connsiteX3" fmla="*/ 331 w 636079"/>
                <a:gd name="connsiteY3" fmla="*/ 32765 h 65680"/>
                <a:gd name="connsiteX4" fmla="*/ 331 w 636079"/>
                <a:gd name="connsiteY4" fmla="*/ 32765 h 65680"/>
                <a:gd name="connsiteX5" fmla="*/ 38008 w 636079"/>
                <a:gd name="connsiteY5" fmla="*/ -55 h 65680"/>
                <a:gd name="connsiteX6" fmla="*/ 606586 w 636079"/>
                <a:gd name="connsiteY6" fmla="*/ -55 h 65680"/>
                <a:gd name="connsiteX7" fmla="*/ 636056 w 636079"/>
                <a:gd name="connsiteY7" fmla="*/ 27280 h 65680"/>
                <a:gd name="connsiteX8" fmla="*/ 635730 w 636079"/>
                <a:gd name="connsiteY8" fmla="*/ 32765 h 65680"/>
                <a:gd name="connsiteX9" fmla="*/ 635730 w 636079"/>
                <a:gd name="connsiteY9" fmla="*/ 32765 h 65680"/>
                <a:gd name="connsiteX10" fmla="*/ 597790 w 636079"/>
                <a:gd name="connsiteY10" fmla="*/ 65586 h 6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079" h="65680">
                  <a:moveTo>
                    <a:pt x="597790" y="65586"/>
                  </a:moveTo>
                  <a:lnTo>
                    <a:pt x="29541" y="65586"/>
                  </a:lnTo>
                  <a:cubicBezTo>
                    <a:pt x="13818" y="66169"/>
                    <a:pt x="599" y="53896"/>
                    <a:pt x="16" y="38174"/>
                  </a:cubicBezTo>
                  <a:cubicBezTo>
                    <a:pt x="-51" y="36365"/>
                    <a:pt x="54" y="34554"/>
                    <a:pt x="331" y="32765"/>
                  </a:cubicBezTo>
                  <a:lnTo>
                    <a:pt x="331" y="32765"/>
                  </a:lnTo>
                  <a:cubicBezTo>
                    <a:pt x="3284" y="14144"/>
                    <a:pt x="19158" y="317"/>
                    <a:pt x="38008" y="-55"/>
                  </a:cubicBezTo>
                  <a:lnTo>
                    <a:pt x="606586" y="-55"/>
                  </a:lnTo>
                  <a:cubicBezTo>
                    <a:pt x="622272" y="-644"/>
                    <a:pt x="635466" y="11594"/>
                    <a:pt x="636056" y="27280"/>
                  </a:cubicBezTo>
                  <a:cubicBezTo>
                    <a:pt x="636125" y="29115"/>
                    <a:pt x="636016" y="30952"/>
                    <a:pt x="635730" y="32765"/>
                  </a:cubicBezTo>
                  <a:lnTo>
                    <a:pt x="635730" y="32765"/>
                  </a:lnTo>
                  <a:cubicBezTo>
                    <a:pt x="632810" y="51511"/>
                    <a:pt x="616761" y="65394"/>
                    <a:pt x="597790" y="65586"/>
                  </a:cubicBezTo>
                  <a:close/>
                </a:path>
              </a:pathLst>
            </a:custGeom>
            <a:solidFill>
              <a:srgbClr val="0B274F">
                <a:alpha val="18000"/>
              </a:srgbClr>
            </a:solidFill>
            <a:ln w="65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55" name="Tabela 54">
            <a:extLst>
              <a:ext uri="{FF2B5EF4-FFF2-40B4-BE49-F238E27FC236}">
                <a16:creationId xmlns:a16="http://schemas.microsoft.com/office/drawing/2014/main" id="{A6863300-B8E0-5FEA-0B22-A8AC33988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76070"/>
              </p:ext>
            </p:extLst>
          </p:nvPr>
        </p:nvGraphicFramePr>
        <p:xfrm>
          <a:off x="3007674" y="2060848"/>
          <a:ext cx="6027483" cy="2202553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861069">
                  <a:extLst>
                    <a:ext uri="{9D8B030D-6E8A-4147-A177-3AD203B41FA5}">
                      <a16:colId xmlns:a16="http://schemas.microsoft.com/office/drawing/2014/main" val="281216421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1313571716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896803866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3538481723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1865857576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1933585174"/>
                    </a:ext>
                  </a:extLst>
                </a:gridCol>
                <a:gridCol w="861069">
                  <a:extLst>
                    <a:ext uri="{9D8B030D-6E8A-4147-A177-3AD203B41FA5}">
                      <a16:colId xmlns:a16="http://schemas.microsoft.com/office/drawing/2014/main" val="4009973571"/>
                    </a:ext>
                  </a:extLst>
                </a:gridCol>
              </a:tblGrid>
              <a:tr h="64780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altura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massa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idade (anos)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Qualificação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Qualificação1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Qualificação2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1" dirty="0">
                          <a:effectLst/>
                        </a:rPr>
                        <a:t>Qualificação3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15759"/>
                  </a:ext>
                </a:extLst>
              </a:tr>
              <a:tr h="388686"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Junior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848436"/>
                  </a:ext>
                </a:extLst>
              </a:tr>
              <a:tr h="388686"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>
                          <a:effectLst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Pleno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373548"/>
                  </a:ext>
                </a:extLst>
              </a:tr>
              <a:tr h="388686"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Junior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885999"/>
                  </a:ext>
                </a:extLst>
              </a:tr>
              <a:tr h="388686"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 err="1">
                          <a:effectLst/>
                        </a:rPr>
                        <a:t>Senior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24881"/>
                  </a:ext>
                </a:extLst>
              </a:tr>
            </a:tbl>
          </a:graphicData>
        </a:graphic>
      </p:graphicFrame>
      <p:sp>
        <p:nvSpPr>
          <p:cNvPr id="56" name="CaixaDeTexto 55">
            <a:extLst>
              <a:ext uri="{FF2B5EF4-FFF2-40B4-BE49-F238E27FC236}">
                <a16:creationId xmlns:a16="http://schemas.microsoft.com/office/drawing/2014/main" id="{89DC6280-58F3-6863-D9A0-402FDB9D34E6}"/>
              </a:ext>
            </a:extLst>
          </p:cNvPr>
          <p:cNvSpPr txBox="1"/>
          <p:nvPr/>
        </p:nvSpPr>
        <p:spPr>
          <a:xfrm>
            <a:off x="3203848" y="5012483"/>
            <a:ext cx="583130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Gotham HTF"/>
              </a:rPr>
              <a:t>Note que agora temos a adição de 3 novas colunas, onde cada uma corresponde a uma classificação do atributo (“Junior", “Pleno", “</a:t>
            </a:r>
            <a:r>
              <a:rPr lang="pt-BR" sz="1600" dirty="0" err="1">
                <a:latin typeface="Gotham HTF"/>
              </a:rPr>
              <a:t>Senior</a:t>
            </a:r>
            <a:r>
              <a:rPr lang="pt-BR" sz="1600" dirty="0">
                <a:latin typeface="Gotham HTF"/>
              </a:rPr>
              <a:t>")</a:t>
            </a:r>
            <a:endParaRPr lang="pt-BR" sz="1600" dirty="0">
              <a:latin typeface="Gotham HTF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8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Desafios de se trabalhar com dados</a:t>
            </a:r>
          </a:p>
        </p:txBody>
      </p:sp>
      <p:grpSp>
        <p:nvGrpSpPr>
          <p:cNvPr id="2" name="Groupe 1028">
            <a:extLst>
              <a:ext uri="{FF2B5EF4-FFF2-40B4-BE49-F238E27FC236}">
                <a16:creationId xmlns:a16="http://schemas.microsoft.com/office/drawing/2014/main" id="{4FD143E6-C102-8F8D-FA15-2B0AF285CF90}"/>
              </a:ext>
            </a:extLst>
          </p:cNvPr>
          <p:cNvGrpSpPr>
            <a:grpSpLocks noChangeAspect="1"/>
          </p:cNvGrpSpPr>
          <p:nvPr/>
        </p:nvGrpSpPr>
        <p:grpSpPr>
          <a:xfrm>
            <a:off x="651895" y="2061192"/>
            <a:ext cx="3170935" cy="3672064"/>
            <a:chOff x="3749650" y="949575"/>
            <a:chExt cx="4650704" cy="5385693"/>
          </a:xfrm>
        </p:grpSpPr>
        <p:grpSp>
          <p:nvGrpSpPr>
            <p:cNvPr id="3" name="Groupe 7">
              <a:extLst>
                <a:ext uri="{FF2B5EF4-FFF2-40B4-BE49-F238E27FC236}">
                  <a16:creationId xmlns:a16="http://schemas.microsoft.com/office/drawing/2014/main" id="{E1115A66-0562-22A7-8833-1F80F5A68AA6}"/>
                </a:ext>
              </a:extLst>
            </p:cNvPr>
            <p:cNvGrpSpPr/>
            <p:nvPr/>
          </p:nvGrpSpPr>
          <p:grpSpPr>
            <a:xfrm>
              <a:off x="5379868" y="4683360"/>
              <a:ext cx="1754002" cy="1651908"/>
              <a:chOff x="-46569" y="1384300"/>
              <a:chExt cx="2218269" cy="208915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3D15D97-9930-BABE-F751-F4CC18F05FB6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582ADFB-8411-669C-5B07-6BA19C60A20A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3E32875-D42B-A58D-6DC2-B6542A57C4EE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" name="Groupe 15">
              <a:extLst>
                <a:ext uri="{FF2B5EF4-FFF2-40B4-BE49-F238E27FC236}">
                  <a16:creationId xmlns:a16="http://schemas.microsoft.com/office/drawing/2014/main" id="{304A9E3D-6C71-52A8-AD98-6B0EA11EE06C}"/>
                </a:ext>
              </a:extLst>
            </p:cNvPr>
            <p:cNvGrpSpPr/>
            <p:nvPr/>
          </p:nvGrpSpPr>
          <p:grpSpPr>
            <a:xfrm>
              <a:off x="5147735" y="3416756"/>
              <a:ext cx="1769530" cy="1666532"/>
              <a:chOff x="-46569" y="1384300"/>
              <a:chExt cx="2218269" cy="208915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23BB5D7-7B64-5019-26F2-8796B2EF28D3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68E8A7-322A-95DC-0AD2-939E18DF5E2E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2D213D-AAB3-6D76-93BD-32FB1799F549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" name="Groupe 6">
              <a:extLst>
                <a:ext uri="{FF2B5EF4-FFF2-40B4-BE49-F238E27FC236}">
                  <a16:creationId xmlns:a16="http://schemas.microsoft.com/office/drawing/2014/main" id="{A4B89550-48AE-9739-6517-CB6A5772AA3B}"/>
                </a:ext>
              </a:extLst>
            </p:cNvPr>
            <p:cNvGrpSpPr/>
            <p:nvPr/>
          </p:nvGrpSpPr>
          <p:grpSpPr>
            <a:xfrm>
              <a:off x="4038600" y="3910690"/>
              <a:ext cx="2218269" cy="2089152"/>
              <a:chOff x="-46569" y="1384300"/>
              <a:chExt cx="2218269" cy="208915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3B2021D-D561-DDDC-BF73-E5F09E63AB54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C75F966-5C0B-88EC-CFB7-C668C091F508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5C29F95-92B9-3A14-7B72-6E245A2EFA6C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e 11">
              <a:extLst>
                <a:ext uri="{FF2B5EF4-FFF2-40B4-BE49-F238E27FC236}">
                  <a16:creationId xmlns:a16="http://schemas.microsoft.com/office/drawing/2014/main" id="{2FAB0083-A824-9B35-D979-9ABBADF12265}"/>
                </a:ext>
              </a:extLst>
            </p:cNvPr>
            <p:cNvGrpSpPr/>
            <p:nvPr/>
          </p:nvGrpSpPr>
          <p:grpSpPr>
            <a:xfrm>
              <a:off x="7140331" y="3910690"/>
              <a:ext cx="971882" cy="915312"/>
              <a:chOff x="-46569" y="1384300"/>
              <a:chExt cx="2218269" cy="208915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E949C8E-F8EC-D7DA-EA02-1C7C87D8121D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649A1FB-A97F-147A-1011-638FC1F3BEC6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509D344-E756-A62B-64DB-C38F140614B6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e 19">
              <a:extLst>
                <a:ext uri="{FF2B5EF4-FFF2-40B4-BE49-F238E27FC236}">
                  <a16:creationId xmlns:a16="http://schemas.microsoft.com/office/drawing/2014/main" id="{D45545A2-B528-73A3-3251-9396372A449C}"/>
                </a:ext>
              </a:extLst>
            </p:cNvPr>
            <p:cNvGrpSpPr/>
            <p:nvPr/>
          </p:nvGrpSpPr>
          <p:grpSpPr>
            <a:xfrm>
              <a:off x="5813286" y="2464317"/>
              <a:ext cx="1831094" cy="1724512"/>
              <a:chOff x="-46569" y="1384300"/>
              <a:chExt cx="2218269" cy="208915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C7AC67A-D0A2-212C-BEC4-1E827004FC5B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FF544FB-0C65-5F95-76C9-8E1042C4955D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BB42BBE-6AC3-7731-8754-84880F6AE0FD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e 27">
              <a:extLst>
                <a:ext uri="{FF2B5EF4-FFF2-40B4-BE49-F238E27FC236}">
                  <a16:creationId xmlns:a16="http://schemas.microsoft.com/office/drawing/2014/main" id="{815E60DB-AE06-1512-494D-C7C1BD2728C4}"/>
                </a:ext>
              </a:extLst>
            </p:cNvPr>
            <p:cNvGrpSpPr/>
            <p:nvPr/>
          </p:nvGrpSpPr>
          <p:grpSpPr>
            <a:xfrm>
              <a:off x="6474780" y="4234466"/>
              <a:ext cx="1013018" cy="954054"/>
              <a:chOff x="-46569" y="1384300"/>
              <a:chExt cx="2218269" cy="208915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34A0BF-C126-69A8-8D9C-AD4FE2F303C5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148B55D-04D4-EA60-C2BD-AE9F7FCA6B8F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3938D9B-7E05-3F51-DCD8-569D3216D11E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" name="Groupe 31">
              <a:extLst>
                <a:ext uri="{FF2B5EF4-FFF2-40B4-BE49-F238E27FC236}">
                  <a16:creationId xmlns:a16="http://schemas.microsoft.com/office/drawing/2014/main" id="{ACEC5B4D-AE82-08DE-25F9-BADC064F18AB}"/>
                </a:ext>
              </a:extLst>
            </p:cNvPr>
            <p:cNvGrpSpPr/>
            <p:nvPr/>
          </p:nvGrpSpPr>
          <p:grpSpPr>
            <a:xfrm>
              <a:off x="3749650" y="3417657"/>
              <a:ext cx="1194072" cy="1124570"/>
              <a:chOff x="-46569" y="1384300"/>
              <a:chExt cx="2218269" cy="20891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E14A339-6E5D-4D2E-3452-FD918CAAFBC3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61DFE2-097F-17A4-EFE9-98C69670346E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54F56CD-3DA2-DAE5-E237-16AA2F931050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" name="Groupe 35">
              <a:extLst>
                <a:ext uri="{FF2B5EF4-FFF2-40B4-BE49-F238E27FC236}">
                  <a16:creationId xmlns:a16="http://schemas.microsoft.com/office/drawing/2014/main" id="{999F41C2-F2E0-DF65-0351-3D814E84FF1E}"/>
                </a:ext>
              </a:extLst>
            </p:cNvPr>
            <p:cNvGrpSpPr/>
            <p:nvPr/>
          </p:nvGrpSpPr>
          <p:grpSpPr>
            <a:xfrm>
              <a:off x="4452106" y="2447027"/>
              <a:ext cx="1391258" cy="1310278"/>
              <a:chOff x="-46569" y="1384300"/>
              <a:chExt cx="2218269" cy="208915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AA0B2FE-CBFC-4AAA-CBBA-C48BE4E8D29F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53A15E-403D-1EB6-C5C2-4C70053D6B13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6FE16D8-562C-37D5-0B36-34AE1065DDF1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2" name="Groupe 39">
              <a:extLst>
                <a:ext uri="{FF2B5EF4-FFF2-40B4-BE49-F238E27FC236}">
                  <a16:creationId xmlns:a16="http://schemas.microsoft.com/office/drawing/2014/main" id="{97731E46-DE3F-A34A-B483-90292FF15E97}"/>
                </a:ext>
              </a:extLst>
            </p:cNvPr>
            <p:cNvGrpSpPr/>
            <p:nvPr/>
          </p:nvGrpSpPr>
          <p:grpSpPr>
            <a:xfrm>
              <a:off x="5215235" y="1383358"/>
              <a:ext cx="1470269" cy="1384690"/>
              <a:chOff x="-46569" y="1384300"/>
              <a:chExt cx="2218269" cy="20891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10E9FE-BA81-0CD1-AC18-F4A78946758C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7821D35-99BD-066B-2E44-F7B6DA5238D2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3C3BA8F-3780-866D-0C46-F5E051659C79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" name="Groupe 43">
              <a:extLst>
                <a:ext uri="{FF2B5EF4-FFF2-40B4-BE49-F238E27FC236}">
                  <a16:creationId xmlns:a16="http://schemas.microsoft.com/office/drawing/2014/main" id="{8FE66184-30DF-6027-B95F-D0FA86EB0FCA}"/>
                </a:ext>
              </a:extLst>
            </p:cNvPr>
            <p:cNvGrpSpPr/>
            <p:nvPr/>
          </p:nvGrpSpPr>
          <p:grpSpPr>
            <a:xfrm>
              <a:off x="7960672" y="949575"/>
              <a:ext cx="439682" cy="414090"/>
              <a:chOff x="-46569" y="1384300"/>
              <a:chExt cx="2218269" cy="208915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5CE00E4-4CD1-6C92-83D8-EA2790C89539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D1B826-6655-9625-9654-36779A9C102E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2AE9706-FC60-6398-878D-E819F8321A1F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" name="Groupe 47">
              <a:extLst>
                <a:ext uri="{FF2B5EF4-FFF2-40B4-BE49-F238E27FC236}">
                  <a16:creationId xmlns:a16="http://schemas.microsoft.com/office/drawing/2014/main" id="{544EED7E-A07D-3B1F-E933-28641DE44EC3}"/>
                </a:ext>
              </a:extLst>
            </p:cNvPr>
            <p:cNvGrpSpPr/>
            <p:nvPr/>
          </p:nvGrpSpPr>
          <p:grpSpPr>
            <a:xfrm>
              <a:off x="7487798" y="1593882"/>
              <a:ext cx="841702" cy="792710"/>
              <a:chOff x="-46569" y="1384300"/>
              <a:chExt cx="2218269" cy="208915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73FC361-1869-DC49-4882-FE698F287AFF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3BD6C4-CC76-E546-F03F-ACD8C1808772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EB976D8-A07E-472E-9568-362DF0840392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5" name="Groupe 51">
              <a:extLst>
                <a:ext uri="{FF2B5EF4-FFF2-40B4-BE49-F238E27FC236}">
                  <a16:creationId xmlns:a16="http://schemas.microsoft.com/office/drawing/2014/main" id="{4FE064B4-CAD2-C292-7562-8AAE5C8C2ED9}"/>
                </a:ext>
              </a:extLst>
            </p:cNvPr>
            <p:cNvGrpSpPr/>
            <p:nvPr/>
          </p:nvGrpSpPr>
          <p:grpSpPr>
            <a:xfrm>
              <a:off x="6877160" y="1322233"/>
              <a:ext cx="488092" cy="459682"/>
              <a:chOff x="-46569" y="1384300"/>
              <a:chExt cx="2218269" cy="208915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8723CC-FD44-6B15-D8D7-1524F82CA2E3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F8F571-0F3E-5785-6045-AAB995DADA16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8F291C-EC16-8AF3-1FBF-2DFBEA5DAF6E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" name="Groupe 55">
              <a:extLst>
                <a:ext uri="{FF2B5EF4-FFF2-40B4-BE49-F238E27FC236}">
                  <a16:creationId xmlns:a16="http://schemas.microsoft.com/office/drawing/2014/main" id="{3B71C457-7A09-5133-E65A-04F25669F692}"/>
                </a:ext>
              </a:extLst>
            </p:cNvPr>
            <p:cNvGrpSpPr/>
            <p:nvPr/>
          </p:nvGrpSpPr>
          <p:grpSpPr>
            <a:xfrm>
              <a:off x="6879167" y="2455834"/>
              <a:ext cx="1470269" cy="1384690"/>
              <a:chOff x="-46569" y="1384300"/>
              <a:chExt cx="2218269" cy="208915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4AB4F9-9F22-5985-F333-F9C867F4B014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EB2279-368B-E0CD-D8F3-7076330B83CD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FD0A4B-6005-4CFA-090F-29806289ECB0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7" name="Groupe 59">
              <a:extLst>
                <a:ext uri="{FF2B5EF4-FFF2-40B4-BE49-F238E27FC236}">
                  <a16:creationId xmlns:a16="http://schemas.microsoft.com/office/drawing/2014/main" id="{BAA20520-8328-4A9D-02C7-8B72BFC2991C}"/>
                </a:ext>
              </a:extLst>
            </p:cNvPr>
            <p:cNvGrpSpPr/>
            <p:nvPr/>
          </p:nvGrpSpPr>
          <p:grpSpPr>
            <a:xfrm>
              <a:off x="4255667" y="3089646"/>
              <a:ext cx="191284" cy="180150"/>
              <a:chOff x="-46569" y="1384300"/>
              <a:chExt cx="2218269" cy="208915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BA268E-C238-D4F8-9247-10B278D4909E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A6B76B-06DE-57B1-9F2B-C48D21B7D54E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6D4437-B460-E4E5-9C35-184A44056E3C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8" name="Groupe 1023">
              <a:extLst>
                <a:ext uri="{FF2B5EF4-FFF2-40B4-BE49-F238E27FC236}">
                  <a16:creationId xmlns:a16="http://schemas.microsoft.com/office/drawing/2014/main" id="{3D1A177E-0EE4-E24E-1A5C-4DD75D94EA67}"/>
                </a:ext>
              </a:extLst>
            </p:cNvPr>
            <p:cNvGrpSpPr/>
            <p:nvPr/>
          </p:nvGrpSpPr>
          <p:grpSpPr>
            <a:xfrm>
              <a:off x="4574258" y="1661163"/>
              <a:ext cx="509310" cy="479665"/>
              <a:chOff x="-46569" y="1384300"/>
              <a:chExt cx="2218269" cy="208915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9357437-BFAD-C2EA-CBDD-568B57BD4042}"/>
                  </a:ext>
                </a:extLst>
              </p:cNvPr>
              <p:cNvSpPr/>
              <p:nvPr/>
            </p:nvSpPr>
            <p:spPr>
              <a:xfrm>
                <a:off x="876300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533AF-5CFA-4FB9-2F36-76B6185C06B5}"/>
                  </a:ext>
                </a:extLst>
              </p:cNvPr>
              <p:cNvSpPr/>
              <p:nvPr/>
            </p:nvSpPr>
            <p:spPr>
              <a:xfrm>
                <a:off x="414866" y="2178052"/>
                <a:ext cx="1295400" cy="1295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CE86FB7-A49E-D37E-F8FC-B29FFECFD80F}"/>
                  </a:ext>
                </a:extLst>
              </p:cNvPr>
              <p:cNvSpPr/>
              <p:nvPr/>
            </p:nvSpPr>
            <p:spPr>
              <a:xfrm>
                <a:off x="-46569" y="1384300"/>
                <a:ext cx="1295400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srgbClr val="33C481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4" name="Groupe 1029">
            <a:extLst>
              <a:ext uri="{FF2B5EF4-FFF2-40B4-BE49-F238E27FC236}">
                <a16:creationId xmlns:a16="http://schemas.microsoft.com/office/drawing/2014/main" id="{C8A71DB4-E4E8-ECDA-1DAC-FE1A0197DA0D}"/>
              </a:ext>
            </a:extLst>
          </p:cNvPr>
          <p:cNvGrpSpPr/>
          <p:nvPr/>
        </p:nvGrpSpPr>
        <p:grpSpPr>
          <a:xfrm>
            <a:off x="4422895" y="1484784"/>
            <a:ext cx="4034906" cy="545488"/>
            <a:chOff x="5897192" y="1204509"/>
            <a:chExt cx="5379875" cy="727317"/>
          </a:xfrm>
        </p:grpSpPr>
        <p:sp>
          <p:nvSpPr>
            <p:cNvPr id="65" name="TextBox 37">
              <a:extLst>
                <a:ext uri="{FF2B5EF4-FFF2-40B4-BE49-F238E27FC236}">
                  <a16:creationId xmlns:a16="http://schemas.microsoft.com/office/drawing/2014/main" id="{A43BD402-20F6-829B-2864-472662C591D1}"/>
                </a:ext>
              </a:extLst>
            </p:cNvPr>
            <p:cNvSpPr txBox="1"/>
            <p:nvPr/>
          </p:nvSpPr>
          <p:spPr>
            <a:xfrm>
              <a:off x="6597067" y="1204509"/>
              <a:ext cx="46800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rgbClr val="4472C4"/>
                  </a:solidFill>
                  <a:latin typeface="Calibri" panose="020F0502020204030204"/>
                </a:rPr>
                <a:t>Entendimento do Problema e dos Dados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Do que se trata e como os dados são relevantes?</a:t>
              </a:r>
            </a:p>
          </p:txBody>
        </p:sp>
        <p:sp>
          <p:nvSpPr>
            <p:cNvPr id="66" name="Oval 3">
              <a:extLst>
                <a:ext uri="{FF2B5EF4-FFF2-40B4-BE49-F238E27FC236}">
                  <a16:creationId xmlns:a16="http://schemas.microsoft.com/office/drawing/2014/main" id="{FF881C6B-475E-7EC1-DCD1-FAB6284B3A48}"/>
                </a:ext>
              </a:extLst>
            </p:cNvPr>
            <p:cNvSpPr/>
            <p:nvPr/>
          </p:nvSpPr>
          <p:spPr>
            <a:xfrm flipH="1">
              <a:off x="5897192" y="1308188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67" name="Groupe 1032">
            <a:extLst>
              <a:ext uri="{FF2B5EF4-FFF2-40B4-BE49-F238E27FC236}">
                <a16:creationId xmlns:a16="http://schemas.microsoft.com/office/drawing/2014/main" id="{040DB78B-CF6F-0483-9577-F904B84821FB}"/>
              </a:ext>
            </a:extLst>
          </p:cNvPr>
          <p:cNvGrpSpPr/>
          <p:nvPr/>
        </p:nvGrpSpPr>
        <p:grpSpPr>
          <a:xfrm>
            <a:off x="4422895" y="2159613"/>
            <a:ext cx="4034906" cy="646331"/>
            <a:chOff x="5897192" y="2035506"/>
            <a:chExt cx="5379875" cy="861774"/>
          </a:xfrm>
        </p:grpSpPr>
        <p:sp>
          <p:nvSpPr>
            <p:cNvPr id="68" name="TextBox 37">
              <a:extLst>
                <a:ext uri="{FF2B5EF4-FFF2-40B4-BE49-F238E27FC236}">
                  <a16:creationId xmlns:a16="http://schemas.microsoft.com/office/drawing/2014/main" id="{3151E4F4-B645-5B0B-BD50-ED640DCE3A9F}"/>
                </a:ext>
              </a:extLst>
            </p:cNvPr>
            <p:cNvSpPr txBox="1"/>
            <p:nvPr/>
          </p:nvSpPr>
          <p:spPr>
            <a:xfrm>
              <a:off x="6597067" y="2035506"/>
              <a:ext cx="4680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rgbClr val="ED7D31"/>
                  </a:solidFill>
                  <a:latin typeface="Calibri" panose="020F0502020204030204"/>
                </a:rPr>
                <a:t>Conhecer a distribuição dos Dados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Como os dados são distribuídos? Estão balanceados? Qual seu formato? Tem dados faltantes?</a:t>
              </a:r>
            </a:p>
          </p:txBody>
        </p:sp>
        <p:sp>
          <p:nvSpPr>
            <p:cNvPr id="69" name="Oval 3">
              <a:extLst>
                <a:ext uri="{FF2B5EF4-FFF2-40B4-BE49-F238E27FC236}">
                  <a16:creationId xmlns:a16="http://schemas.microsoft.com/office/drawing/2014/main" id="{A4247A4E-B0CA-CBEA-74C9-77A37E9EA22F}"/>
                </a:ext>
              </a:extLst>
            </p:cNvPr>
            <p:cNvSpPr/>
            <p:nvPr/>
          </p:nvSpPr>
          <p:spPr>
            <a:xfrm flipH="1">
              <a:off x="5897192" y="2139185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70" name="Groupe 1035">
            <a:extLst>
              <a:ext uri="{FF2B5EF4-FFF2-40B4-BE49-F238E27FC236}">
                <a16:creationId xmlns:a16="http://schemas.microsoft.com/office/drawing/2014/main" id="{638F276A-9675-686F-964F-C4E0E83A3F80}"/>
              </a:ext>
            </a:extLst>
          </p:cNvPr>
          <p:cNvGrpSpPr/>
          <p:nvPr/>
        </p:nvGrpSpPr>
        <p:grpSpPr>
          <a:xfrm>
            <a:off x="4422895" y="2935285"/>
            <a:ext cx="4034906" cy="646331"/>
            <a:chOff x="5897192" y="2883957"/>
            <a:chExt cx="5379875" cy="861774"/>
          </a:xfrm>
        </p:grpSpPr>
        <p:sp>
          <p:nvSpPr>
            <p:cNvPr id="71" name="TextBox 37">
              <a:extLst>
                <a:ext uri="{FF2B5EF4-FFF2-40B4-BE49-F238E27FC236}">
                  <a16:creationId xmlns:a16="http://schemas.microsoft.com/office/drawing/2014/main" id="{B078C296-1D44-0D22-3047-65DF059BB668}"/>
                </a:ext>
              </a:extLst>
            </p:cNvPr>
            <p:cNvSpPr txBox="1"/>
            <p:nvPr/>
          </p:nvSpPr>
          <p:spPr>
            <a:xfrm>
              <a:off x="6597067" y="2883957"/>
              <a:ext cx="4680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/>
                </a:rPr>
                <a:t>Preparar e tratar os Dados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Todos os atributos são necessários? O que fazer com dados faltantes? Tem Outliers e o que fazer com eles?</a:t>
              </a:r>
            </a:p>
          </p:txBody>
        </p:sp>
        <p:sp>
          <p:nvSpPr>
            <p:cNvPr id="72" name="Oval 3">
              <a:extLst>
                <a:ext uri="{FF2B5EF4-FFF2-40B4-BE49-F238E27FC236}">
                  <a16:creationId xmlns:a16="http://schemas.microsoft.com/office/drawing/2014/main" id="{A1609E33-B55D-870E-ED21-20DA3E59A9A9}"/>
                </a:ext>
              </a:extLst>
            </p:cNvPr>
            <p:cNvSpPr/>
            <p:nvPr/>
          </p:nvSpPr>
          <p:spPr>
            <a:xfrm flipH="1">
              <a:off x="5897192" y="2987636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73" name="Groupe 1038">
            <a:extLst>
              <a:ext uri="{FF2B5EF4-FFF2-40B4-BE49-F238E27FC236}">
                <a16:creationId xmlns:a16="http://schemas.microsoft.com/office/drawing/2014/main" id="{DAE296DB-598D-7E80-6309-4501F4B11A0B}"/>
              </a:ext>
            </a:extLst>
          </p:cNvPr>
          <p:cNvGrpSpPr/>
          <p:nvPr/>
        </p:nvGrpSpPr>
        <p:grpSpPr>
          <a:xfrm>
            <a:off x="4422895" y="3710957"/>
            <a:ext cx="4034906" cy="646331"/>
            <a:chOff x="5897192" y="3823542"/>
            <a:chExt cx="5379875" cy="861774"/>
          </a:xfrm>
        </p:grpSpPr>
        <p:sp>
          <p:nvSpPr>
            <p:cNvPr id="74" name="TextBox 37">
              <a:extLst>
                <a:ext uri="{FF2B5EF4-FFF2-40B4-BE49-F238E27FC236}">
                  <a16:creationId xmlns:a16="http://schemas.microsoft.com/office/drawing/2014/main" id="{2CD1152A-C88F-56DF-8442-362C952320DB}"/>
                </a:ext>
              </a:extLst>
            </p:cNvPr>
            <p:cNvSpPr txBox="1"/>
            <p:nvPr/>
          </p:nvSpPr>
          <p:spPr>
            <a:xfrm>
              <a:off x="6597067" y="3823542"/>
              <a:ext cx="4680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rgbClr val="FFC000"/>
                  </a:solidFill>
                  <a:latin typeface="Calibri" panose="020F0502020204030204"/>
                </a:rPr>
                <a:t>Quantidade de Dados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Temos uma quantidade suficiente para treinar o modelo de forma adequada?</a:t>
              </a:r>
            </a:p>
          </p:txBody>
        </p:sp>
        <p:sp>
          <p:nvSpPr>
            <p:cNvPr id="75" name="Oval 3">
              <a:extLst>
                <a:ext uri="{FF2B5EF4-FFF2-40B4-BE49-F238E27FC236}">
                  <a16:creationId xmlns:a16="http://schemas.microsoft.com/office/drawing/2014/main" id="{B5537172-E740-883A-CC2E-E0BFE5E047CC}"/>
                </a:ext>
              </a:extLst>
            </p:cNvPr>
            <p:cNvSpPr/>
            <p:nvPr/>
          </p:nvSpPr>
          <p:spPr>
            <a:xfrm flipH="1">
              <a:off x="5897192" y="3927221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rgbClr val="FFC000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76" name="Groupe 1041">
            <a:extLst>
              <a:ext uri="{FF2B5EF4-FFF2-40B4-BE49-F238E27FC236}">
                <a16:creationId xmlns:a16="http://schemas.microsoft.com/office/drawing/2014/main" id="{225CB19A-DDF1-28D8-DDB7-AF735D45AE1F}"/>
              </a:ext>
            </a:extLst>
          </p:cNvPr>
          <p:cNvGrpSpPr/>
          <p:nvPr/>
        </p:nvGrpSpPr>
        <p:grpSpPr>
          <a:xfrm>
            <a:off x="4422895" y="4486629"/>
            <a:ext cx="4034906" cy="830997"/>
            <a:chOff x="5897192" y="4666851"/>
            <a:chExt cx="5379875" cy="1107995"/>
          </a:xfrm>
        </p:grpSpPr>
        <p:sp>
          <p:nvSpPr>
            <p:cNvPr id="77" name="TextBox 37">
              <a:extLst>
                <a:ext uri="{FF2B5EF4-FFF2-40B4-BE49-F238E27FC236}">
                  <a16:creationId xmlns:a16="http://schemas.microsoft.com/office/drawing/2014/main" id="{DE866EE3-5936-E21A-097F-897D554B05F2}"/>
                </a:ext>
              </a:extLst>
            </p:cNvPr>
            <p:cNvSpPr txBox="1"/>
            <p:nvPr/>
          </p:nvSpPr>
          <p:spPr>
            <a:xfrm>
              <a:off x="6597067" y="4666851"/>
              <a:ext cx="4680000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rgbClr val="5B9BD5"/>
                  </a:solidFill>
                  <a:latin typeface="Calibri" panose="020F0502020204030204"/>
                </a:rPr>
                <a:t>Qualidade dos Dados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O que temos é representativo para o nosso problema? Eles fazem sentido? Qual a qualidade deles?</a:t>
              </a:r>
            </a:p>
          </p:txBody>
        </p:sp>
        <p:sp>
          <p:nvSpPr>
            <p:cNvPr id="78" name="Oval 3">
              <a:extLst>
                <a:ext uri="{FF2B5EF4-FFF2-40B4-BE49-F238E27FC236}">
                  <a16:creationId xmlns:a16="http://schemas.microsoft.com/office/drawing/2014/main" id="{49D286F4-F0A7-6B57-A787-BD2AAAA6D1C6}"/>
                </a:ext>
              </a:extLst>
            </p:cNvPr>
            <p:cNvSpPr/>
            <p:nvPr/>
          </p:nvSpPr>
          <p:spPr>
            <a:xfrm flipH="1">
              <a:off x="5897192" y="4770530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rgbClr val="5B9BD5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79" name="Groupe 1044">
            <a:extLst>
              <a:ext uri="{FF2B5EF4-FFF2-40B4-BE49-F238E27FC236}">
                <a16:creationId xmlns:a16="http://schemas.microsoft.com/office/drawing/2014/main" id="{ED991911-8E71-2D69-3DF6-C8D6BD5B7AC9}"/>
              </a:ext>
            </a:extLst>
          </p:cNvPr>
          <p:cNvGrpSpPr/>
          <p:nvPr/>
        </p:nvGrpSpPr>
        <p:grpSpPr>
          <a:xfrm>
            <a:off x="4422895" y="5446966"/>
            <a:ext cx="4034906" cy="830997"/>
            <a:chOff x="5897192" y="5494315"/>
            <a:chExt cx="5379875" cy="1107995"/>
          </a:xfrm>
        </p:grpSpPr>
        <p:sp>
          <p:nvSpPr>
            <p:cNvPr id="80" name="TextBox 37">
              <a:extLst>
                <a:ext uri="{FF2B5EF4-FFF2-40B4-BE49-F238E27FC236}">
                  <a16:creationId xmlns:a16="http://schemas.microsoft.com/office/drawing/2014/main" id="{8D2D74E7-B551-9287-B266-3C79B4D001B2}"/>
                </a:ext>
              </a:extLst>
            </p:cNvPr>
            <p:cNvSpPr txBox="1"/>
            <p:nvPr/>
          </p:nvSpPr>
          <p:spPr>
            <a:xfrm>
              <a:off x="6597067" y="5494315"/>
              <a:ext cx="4680000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pt-BR" sz="1200" b="1" dirty="0">
                  <a:solidFill>
                    <a:srgbClr val="CA65EA"/>
                  </a:solidFill>
                  <a:latin typeface="Calibri" panose="020F0502020204030204"/>
                </a:rPr>
                <a:t>Seleção de Algoritmos</a:t>
              </a:r>
            </a:p>
            <a:p>
              <a:pPr defTabSz="685800"/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Dependendo dos dados e do algoritmo  que escolhemos, podemos gerar </a:t>
              </a:r>
              <a:r>
                <a:rPr lang="pt-BR" sz="1200" b="1" dirty="0" err="1">
                  <a:solidFill>
                    <a:prstClr val="black"/>
                  </a:solidFill>
                  <a:latin typeface="Calibri" panose="020F0502020204030204"/>
                </a:rPr>
                <a:t>Overfitting</a:t>
              </a:r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 ou </a:t>
              </a:r>
              <a:r>
                <a:rPr lang="pt-BR" sz="1200" b="1" dirty="0" err="1">
                  <a:solidFill>
                    <a:prstClr val="black"/>
                  </a:solidFill>
                  <a:latin typeface="Calibri" panose="020F0502020204030204"/>
                </a:rPr>
                <a:t>Underfitting</a:t>
              </a:r>
              <a:r>
                <a:rPr lang="pt-BR" sz="1200" dirty="0">
                  <a:solidFill>
                    <a:prstClr val="black"/>
                  </a:solidFill>
                  <a:latin typeface="Calibri" panose="020F0502020204030204"/>
                </a:rPr>
                <a:t> do modelo</a:t>
              </a:r>
            </a:p>
          </p:txBody>
        </p:sp>
        <p:sp>
          <p:nvSpPr>
            <p:cNvPr id="81" name="Oval 3">
              <a:extLst>
                <a:ext uri="{FF2B5EF4-FFF2-40B4-BE49-F238E27FC236}">
                  <a16:creationId xmlns:a16="http://schemas.microsoft.com/office/drawing/2014/main" id="{B764D30C-195E-1D41-865C-506A96248C8D}"/>
                </a:ext>
              </a:extLst>
            </p:cNvPr>
            <p:cNvSpPr/>
            <p:nvPr/>
          </p:nvSpPr>
          <p:spPr>
            <a:xfrm flipH="1">
              <a:off x="5897192" y="5597994"/>
              <a:ext cx="623638" cy="62363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b="1" dirty="0">
                  <a:solidFill>
                    <a:srgbClr val="70AD47"/>
                  </a:solidFill>
                  <a:latin typeface="Calibri" panose="020F0502020204030204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5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Desafios de se trabalhar com dados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Overfitting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07BED7B9-1419-D532-A336-C7A462A79495}"/>
              </a:ext>
            </a:extLst>
          </p:cNvPr>
          <p:cNvSpPr/>
          <p:nvPr/>
        </p:nvSpPr>
        <p:spPr>
          <a:xfrm>
            <a:off x="395536" y="1700808"/>
            <a:ext cx="3096344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Overfitting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Gotham HTF"/>
              </a:rPr>
              <a:t>é quando o modelo se adequa muito bem aos dados de treino, mas não consegue o mesmo comportamento com dados reais para valer.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33BBEF-D771-AA0C-4A78-F258A934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8743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7">
            <a:extLst>
              <a:ext uri="{FF2B5EF4-FFF2-40B4-BE49-F238E27FC236}">
                <a16:creationId xmlns:a16="http://schemas.microsoft.com/office/drawing/2014/main" id="{4CEAAFE5-FD85-482D-0635-13F41AF97615}"/>
              </a:ext>
            </a:extLst>
          </p:cNvPr>
          <p:cNvSpPr/>
          <p:nvPr/>
        </p:nvSpPr>
        <p:spPr>
          <a:xfrm>
            <a:off x="4499992" y="4149080"/>
            <a:ext cx="4536504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dirty="0">
                <a:solidFill>
                  <a:prstClr val="black"/>
                </a:solidFill>
                <a:latin typeface="Gotham HTF"/>
              </a:rPr>
              <a:t>Isso acontece quando o modelo é complexo demais para diferenciar as perturbações presentes nos dados e não consegue generalizar a análise.</a:t>
            </a:r>
          </a:p>
          <a:p>
            <a:pPr defTabSz="685800"/>
            <a:endParaRPr lang="pt-BR" sz="2000" dirty="0">
              <a:solidFill>
                <a:prstClr val="black"/>
              </a:solidFill>
              <a:latin typeface="Gotham HTF"/>
            </a:endParaRPr>
          </a:p>
          <a:p>
            <a:pPr defTabSz="685800"/>
            <a:r>
              <a:rPr lang="pt-BR" sz="2000" dirty="0">
                <a:solidFill>
                  <a:prstClr val="black"/>
                </a:solidFill>
                <a:latin typeface="Gotham HTF"/>
              </a:rPr>
              <a:t>Seu modelo 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Viciou</a:t>
            </a:r>
            <a:r>
              <a:rPr lang="pt-BR" sz="2000" dirty="0">
                <a:solidFill>
                  <a:prstClr val="black"/>
                </a:solidFill>
                <a:latin typeface="Gotham HTF"/>
              </a:rPr>
              <a:t> nos dados.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603A69-8B14-5A86-5FC0-F097FF7F9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8"/>
          <a:stretch/>
        </p:blipFill>
        <p:spPr>
          <a:xfrm>
            <a:off x="3511416" y="1700808"/>
            <a:ext cx="5381992" cy="20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Desafios de se trabalhar com dados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Underfitting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FE9D16-4FC4-9B56-FA54-644A76D71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08"/>
          <a:stretch/>
        </p:blipFill>
        <p:spPr>
          <a:xfrm>
            <a:off x="3707904" y="1700808"/>
            <a:ext cx="5381992" cy="2007912"/>
          </a:xfrm>
          <a:prstGeom prst="rect">
            <a:avLst/>
          </a:prstGeom>
        </p:spPr>
      </p:pic>
      <p:sp>
        <p:nvSpPr>
          <p:cNvPr id="7" name="Rectangle 27">
            <a:extLst>
              <a:ext uri="{FF2B5EF4-FFF2-40B4-BE49-F238E27FC236}">
                <a16:creationId xmlns:a16="http://schemas.microsoft.com/office/drawing/2014/main" id="{6E69D98A-E069-8009-15E6-40FA34D02295}"/>
              </a:ext>
            </a:extLst>
          </p:cNvPr>
          <p:cNvSpPr/>
          <p:nvPr/>
        </p:nvSpPr>
        <p:spPr>
          <a:xfrm>
            <a:off x="395536" y="1700808"/>
            <a:ext cx="3096344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Underfitting</a:t>
            </a:r>
            <a:r>
              <a:rPr lang="pt-BR" sz="2000" dirty="0">
                <a:solidFill>
                  <a:prstClr val="black"/>
                </a:solidFill>
                <a:latin typeface="Gotham HTF"/>
              </a:rPr>
              <a:t> é o oposto. Seu modelo não consegue achar uma relação entre os dados e o alvo da predição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CAEA8D0-662D-325B-521C-7C26078AB1AE}"/>
              </a:ext>
            </a:extLst>
          </p:cNvPr>
          <p:cNvSpPr/>
          <p:nvPr/>
        </p:nvSpPr>
        <p:spPr>
          <a:xfrm>
            <a:off x="5364088" y="4149080"/>
            <a:ext cx="3672408" cy="130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dirty="0">
                <a:solidFill>
                  <a:prstClr val="black"/>
                </a:solidFill>
                <a:latin typeface="Gotham HTF"/>
              </a:rPr>
              <a:t>Isso acontece quando o modelo é simples demais para aprender e abstrair os conceitos presentes nos dados</a:t>
            </a:r>
          </a:p>
          <a:p>
            <a:pPr defTabSz="685800"/>
            <a:endParaRPr lang="pt-BR" sz="2000" dirty="0">
              <a:solidFill>
                <a:prstClr val="black"/>
              </a:solidFill>
              <a:latin typeface="Gotham HTF"/>
            </a:endParaRPr>
          </a:p>
          <a:p>
            <a:pPr defTabSz="685800"/>
            <a:r>
              <a:rPr lang="pt-BR" sz="2000" dirty="0">
                <a:solidFill>
                  <a:prstClr val="black"/>
                </a:solidFill>
                <a:latin typeface="Gotham HTF"/>
              </a:rPr>
              <a:t>Seu modelo é  </a:t>
            </a:r>
            <a:r>
              <a:rPr lang="pt-BR" sz="2000" b="1" dirty="0">
                <a:solidFill>
                  <a:prstClr val="black"/>
                </a:solidFill>
                <a:latin typeface="Gotham HTF"/>
              </a:rPr>
              <a:t>Inútil</a:t>
            </a:r>
            <a:r>
              <a:rPr lang="pt-BR" sz="2000" dirty="0">
                <a:solidFill>
                  <a:prstClr val="black"/>
                </a:solidFill>
                <a:latin typeface="Gotham HTF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8246065-455D-4165-7DFD-A4A359372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4" y="3708720"/>
            <a:ext cx="4906888" cy="27601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EF4B29-3540-AD04-A7EE-3E0E41A9441A}"/>
              </a:ext>
            </a:extLst>
          </p:cNvPr>
          <p:cNvSpPr txBox="1"/>
          <p:nvPr/>
        </p:nvSpPr>
        <p:spPr>
          <a:xfrm>
            <a:off x="2601588" y="5527068"/>
            <a:ext cx="1034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  <a:latin typeface="Gotham HTF"/>
              </a:rPr>
              <a:t>Modelo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DABDD9-7A51-3395-08A2-67C245E5FBE2}"/>
              </a:ext>
            </a:extLst>
          </p:cNvPr>
          <p:cNvSpPr txBox="1"/>
          <p:nvPr/>
        </p:nvSpPr>
        <p:spPr>
          <a:xfrm>
            <a:off x="2169540" y="3995772"/>
            <a:ext cx="81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  <a:latin typeface="Gotham HTF"/>
              </a:rPr>
              <a:t>Dados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0">
        <p:fade/>
      </p:transition>
    </mc:Choice>
    <mc:Fallback xmlns="">
      <p:transition spd="med" advTm="1001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Exercicios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E69D98A-E069-8009-15E6-40FA34D02295}"/>
              </a:ext>
            </a:extLst>
          </p:cNvPr>
          <p:cNvSpPr/>
          <p:nvPr/>
        </p:nvSpPr>
        <p:spPr>
          <a:xfrm>
            <a:off x="301948" y="875804"/>
            <a:ext cx="8518524" cy="897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b="1" dirty="0">
                <a:solidFill>
                  <a:prstClr val="black"/>
                </a:solidFill>
                <a:latin typeface="Gotham HTF"/>
              </a:rPr>
              <a:t>Os Exercícios devem ser feitos no Google </a:t>
            </a:r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Colabs</a:t>
            </a:r>
            <a:endParaRPr lang="pt-BR" sz="20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68D374-8A18-F1A2-A4F1-A0367C80673C}"/>
              </a:ext>
            </a:extLst>
          </p:cNvPr>
          <p:cNvSpPr txBox="1"/>
          <p:nvPr/>
        </p:nvSpPr>
        <p:spPr>
          <a:xfrm>
            <a:off x="251520" y="1329426"/>
            <a:ext cx="8518524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  <a:cs typeface="Gotham HTF Light"/>
              </a:rPr>
              <a:t>Utilizando o pacote </a:t>
            </a:r>
            <a:r>
              <a:rPr lang="pt-BR" sz="1600" b="1" dirty="0">
                <a:latin typeface="Gotham HTF"/>
                <a:cs typeface="Gotham HTF Light"/>
              </a:rPr>
              <a:t>Pandas, </a:t>
            </a:r>
            <a:r>
              <a:rPr lang="pt-BR" sz="1600" dirty="0">
                <a:latin typeface="Gotham HTF"/>
                <a:cs typeface="Gotham HTF Light"/>
              </a:rPr>
              <a:t>crie um </a:t>
            </a:r>
            <a:r>
              <a:rPr lang="pt-BR" sz="1600" dirty="0" err="1">
                <a:latin typeface="Gotham HTF"/>
                <a:cs typeface="Gotham HTF Light"/>
              </a:rPr>
              <a:t>dataframe</a:t>
            </a:r>
            <a:r>
              <a:rPr lang="pt-BR" sz="1600" dirty="0">
                <a:latin typeface="Gotham HTF"/>
                <a:cs typeface="Gotham HTF Light"/>
              </a:rPr>
              <a:t> com o nome de 4 Pokémons originais, contendo seu número, tipo e principal ataque, por exemplo: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600" dirty="0">
                <a:latin typeface="Gotham HTF"/>
                <a:cs typeface="Gotham HTF Light"/>
              </a:rPr>
              <a:t>Agora, usando as técnicas de </a:t>
            </a:r>
            <a:r>
              <a:rPr lang="pt-BR" sz="1600" dirty="0" err="1">
                <a:latin typeface="Gotham HTF"/>
                <a:cs typeface="Gotham HTF Light"/>
              </a:rPr>
              <a:t>One</a:t>
            </a:r>
            <a:r>
              <a:rPr lang="pt-BR" sz="1600" dirty="0">
                <a:latin typeface="Gotham HTF"/>
                <a:cs typeface="Gotham HTF Light"/>
              </a:rPr>
              <a:t> Hot </a:t>
            </a:r>
            <a:r>
              <a:rPr lang="pt-BR" sz="1600" dirty="0" err="1">
                <a:latin typeface="Gotham HTF"/>
                <a:cs typeface="Gotham HTF Light"/>
              </a:rPr>
              <a:t>Encoder</a:t>
            </a:r>
            <a:r>
              <a:rPr lang="pt-BR" sz="1600" dirty="0">
                <a:latin typeface="Gotham HTF"/>
                <a:cs typeface="Gotham HTF Light"/>
              </a:rPr>
              <a:t> e </a:t>
            </a:r>
            <a:r>
              <a:rPr lang="pt-BR" sz="1600" dirty="0" err="1">
                <a:latin typeface="Gotham HTF"/>
                <a:cs typeface="Gotham HTF Light"/>
              </a:rPr>
              <a:t>Label</a:t>
            </a:r>
            <a:r>
              <a:rPr lang="pt-BR" sz="1600" dirty="0">
                <a:latin typeface="Gotham HTF"/>
                <a:cs typeface="Gotham HTF Light"/>
              </a:rPr>
              <a:t> </a:t>
            </a:r>
            <a:r>
              <a:rPr lang="pt-BR" sz="1600" dirty="0" err="1">
                <a:latin typeface="Gotham HTF"/>
                <a:cs typeface="Gotham HTF Light"/>
              </a:rPr>
              <a:t>Enconder</a:t>
            </a:r>
            <a:r>
              <a:rPr lang="pt-BR" sz="1600" dirty="0">
                <a:latin typeface="Gotham HTF"/>
                <a:cs typeface="Gotham HTF Light"/>
              </a:rPr>
              <a:t>, converta a coluna “Tipo” em dados numéricos.</a:t>
            </a:r>
          </a:p>
          <a:p>
            <a:pPr>
              <a:lnSpc>
                <a:spcPct val="150000"/>
              </a:lnSpc>
              <a:buClr>
                <a:srgbClr val="ED265B"/>
              </a:buClr>
            </a:pPr>
            <a:endParaRPr lang="pt-BR" sz="1600" dirty="0">
              <a:latin typeface="Gotham HTF"/>
              <a:cs typeface="Gotham HTF Light"/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444335E6-EB8F-2C03-7825-63537C60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0101"/>
              </p:ext>
            </p:extLst>
          </p:nvPr>
        </p:nvGraphicFramePr>
        <p:xfrm>
          <a:off x="1091698" y="2222872"/>
          <a:ext cx="6960604" cy="18542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75236">
                  <a:extLst>
                    <a:ext uri="{9D8B030D-6E8A-4147-A177-3AD203B41FA5}">
                      <a16:colId xmlns:a16="http://schemas.microsoft.com/office/drawing/2014/main" val="1798049856"/>
                    </a:ext>
                  </a:extLst>
                </a:gridCol>
                <a:gridCol w="1729106">
                  <a:extLst>
                    <a:ext uri="{9D8B030D-6E8A-4147-A177-3AD203B41FA5}">
                      <a16:colId xmlns:a16="http://schemas.microsoft.com/office/drawing/2014/main" val="1359397333"/>
                    </a:ext>
                  </a:extLst>
                </a:gridCol>
                <a:gridCol w="1330082">
                  <a:extLst>
                    <a:ext uri="{9D8B030D-6E8A-4147-A177-3AD203B41FA5}">
                      <a16:colId xmlns:a16="http://schemas.microsoft.com/office/drawing/2014/main" val="117906381"/>
                    </a:ext>
                  </a:extLst>
                </a:gridCol>
                <a:gridCol w="2926180">
                  <a:extLst>
                    <a:ext uri="{9D8B030D-6E8A-4147-A177-3AD203B41FA5}">
                      <a16:colId xmlns:a16="http://schemas.microsoft.com/office/drawing/2014/main" val="150576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Número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Ataque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1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Bulbassauro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Chicote de vinha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50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Charmander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Lança Chamas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Squirtle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Água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Jato d’agua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0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Pikachu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Elétrico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Choque do Trovão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08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64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0">
        <p:fade/>
      </p:transition>
    </mc:Choice>
    <mc:Fallback xmlns="">
      <p:transition spd="med" advTm="1001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Exercicios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E69D98A-E069-8009-15E6-40FA34D02295}"/>
              </a:ext>
            </a:extLst>
          </p:cNvPr>
          <p:cNvSpPr/>
          <p:nvPr/>
        </p:nvSpPr>
        <p:spPr>
          <a:xfrm>
            <a:off x="301948" y="875804"/>
            <a:ext cx="8518524" cy="897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pt-BR" sz="2000" b="1" dirty="0">
                <a:solidFill>
                  <a:prstClr val="black"/>
                </a:solidFill>
                <a:latin typeface="Gotham HTF"/>
              </a:rPr>
              <a:t>Os Exercícios devem ser feitos no Google </a:t>
            </a:r>
            <a:r>
              <a:rPr lang="pt-BR" sz="2000" b="1" dirty="0" err="1">
                <a:solidFill>
                  <a:prstClr val="black"/>
                </a:solidFill>
                <a:latin typeface="Gotham HTF"/>
              </a:rPr>
              <a:t>Colabs</a:t>
            </a:r>
            <a:endParaRPr lang="pt-BR" sz="200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68D374-8A18-F1A2-A4F1-A0367C80673C}"/>
              </a:ext>
            </a:extLst>
          </p:cNvPr>
          <p:cNvSpPr txBox="1"/>
          <p:nvPr/>
        </p:nvSpPr>
        <p:spPr>
          <a:xfrm>
            <a:off x="251520" y="1329426"/>
            <a:ext cx="8518524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 startAt="3"/>
            </a:pPr>
            <a:r>
              <a:rPr lang="pt-BR" sz="1600" dirty="0">
                <a:latin typeface="Gotham HTF"/>
                <a:cs typeface="Gotham HTF Light"/>
              </a:rPr>
              <a:t>Trabalhando com </a:t>
            </a:r>
            <a:r>
              <a:rPr lang="pt-BR" sz="1600" dirty="0" err="1">
                <a:latin typeface="Gotham HTF"/>
                <a:cs typeface="Gotham HTF Light"/>
              </a:rPr>
              <a:t>datasets</a:t>
            </a:r>
            <a:r>
              <a:rPr lang="pt-BR" sz="1600" dirty="0">
                <a:latin typeface="Gotham HTF"/>
                <a:cs typeface="Gotham HTF Light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b="0" i="0" u="none" strike="noStrike" dirty="0">
                <a:effectLst/>
                <a:latin typeface="Gotham HTF"/>
              </a:rPr>
              <a:t>Carregue o </a:t>
            </a:r>
            <a:r>
              <a:rPr lang="pt-BR" sz="1600" b="0" i="0" u="none" strike="noStrike" dirty="0" err="1">
                <a:effectLst/>
                <a:latin typeface="Gotham HTF"/>
              </a:rPr>
              <a:t>dataset</a:t>
            </a:r>
            <a:r>
              <a:rPr lang="pt-BR" sz="1600" b="0" i="0" u="none" strike="noStrike" dirty="0">
                <a:effectLst/>
                <a:latin typeface="Gotham HTF"/>
              </a:rPr>
              <a:t> </a:t>
            </a:r>
            <a:r>
              <a:rPr lang="pt-BR" sz="1600" b="1" i="0" u="none" strike="noStrike" dirty="0">
                <a:effectLst/>
                <a:latin typeface="Gotham HTF"/>
              </a:rPr>
              <a:t>Iris</a:t>
            </a:r>
            <a:r>
              <a:rPr lang="pt-BR" sz="1600" b="0" i="0" u="none" strike="noStrike" dirty="0">
                <a:effectLst/>
                <a:latin typeface="Gotham HTF"/>
              </a:rPr>
              <a:t> disponível </a:t>
            </a:r>
            <a:r>
              <a:rPr lang="pt-BR" sz="1600" dirty="0">
                <a:latin typeface="Gotham HTF"/>
              </a:rPr>
              <a:t>em </a:t>
            </a:r>
            <a:r>
              <a:rPr lang="pt-BR" sz="1600" b="0" i="0" u="none" strike="noStrike" dirty="0">
                <a:effectLst/>
                <a:latin typeface="Gotham HTF"/>
                <a:hlinkClick r:id="rId3"/>
              </a:rPr>
              <a:t>https://archive.ics.uci.edu/</a:t>
            </a:r>
            <a:r>
              <a:rPr lang="pt-BR" sz="1600" b="0" i="0" u="none" strike="noStrike" dirty="0" err="1">
                <a:effectLst/>
                <a:latin typeface="Gotham HTF"/>
                <a:hlinkClick r:id="rId3"/>
              </a:rPr>
              <a:t>dataset</a:t>
            </a:r>
            <a:r>
              <a:rPr lang="pt-BR" sz="1600" b="0" i="0" u="none" strike="noStrike" dirty="0">
                <a:effectLst/>
                <a:latin typeface="Gotham HTF"/>
                <a:hlinkClick r:id="rId3"/>
              </a:rPr>
              <a:t>/53/</a:t>
            </a:r>
            <a:r>
              <a:rPr lang="pt-BR" sz="1600" b="0" i="0" u="none" strike="noStrike" dirty="0" err="1">
                <a:effectLst/>
                <a:latin typeface="Gotham HTF"/>
                <a:hlinkClick r:id="rId3"/>
              </a:rPr>
              <a:t>iris</a:t>
            </a:r>
            <a:r>
              <a:rPr lang="pt-BR" sz="1600" b="0" i="0" u="none" strike="noStrike" dirty="0">
                <a:effectLst/>
                <a:latin typeface="Gotham HTF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b="0" i="0" u="none" strike="noStrike" dirty="0">
                <a:effectLst/>
                <a:latin typeface="Gotham HTF"/>
              </a:rPr>
              <a:t>Quantos atri</a:t>
            </a:r>
            <a:r>
              <a:rPr lang="pt-BR" sz="1600" dirty="0">
                <a:latin typeface="Gotham HTF"/>
              </a:rPr>
              <a:t>butos tem esse </a:t>
            </a:r>
            <a:r>
              <a:rPr lang="pt-BR" sz="1600" dirty="0" err="1">
                <a:latin typeface="Gotham HTF"/>
              </a:rPr>
              <a:t>dataset</a:t>
            </a:r>
            <a:r>
              <a:rPr lang="pt-BR" sz="1600" dirty="0">
                <a:latin typeface="Gotham HTF"/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b="0" i="0" u="none" strike="noStrike" dirty="0">
                <a:effectLst/>
                <a:latin typeface="Gotham HTF"/>
              </a:rPr>
              <a:t>Quantos dados tem esse </a:t>
            </a:r>
            <a:r>
              <a:rPr lang="pt-BR" sz="1600" b="0" i="0" u="none" strike="noStrike" dirty="0" err="1">
                <a:effectLst/>
                <a:latin typeface="Gotham HTF"/>
              </a:rPr>
              <a:t>dataset</a:t>
            </a:r>
            <a:r>
              <a:rPr lang="pt-BR" sz="1600" b="0" i="0" u="none" strike="noStrike" dirty="0">
                <a:effectLst/>
                <a:latin typeface="Gotham HTF"/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dirty="0">
                <a:latin typeface="Gotham HTF"/>
              </a:rPr>
              <a:t>Existem dados faltantes?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b="0" i="0" u="none" strike="noStrike" dirty="0">
                <a:effectLst/>
                <a:latin typeface="Gotham HTF"/>
              </a:rPr>
              <a:t>De que tipo são os dados?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dirty="0">
                <a:latin typeface="Gotham HTF"/>
              </a:rPr>
              <a:t>Quais são os </a:t>
            </a:r>
            <a:r>
              <a:rPr lang="pt-BR" sz="1600" dirty="0" err="1">
                <a:latin typeface="Gotham HTF"/>
              </a:rPr>
              <a:t>labels</a:t>
            </a:r>
            <a:r>
              <a:rPr lang="pt-BR" sz="1600" dirty="0">
                <a:latin typeface="Gotham HTF"/>
              </a:rPr>
              <a:t> desse </a:t>
            </a:r>
            <a:r>
              <a:rPr lang="pt-BR" sz="1600" dirty="0" err="1">
                <a:latin typeface="Gotham HTF"/>
              </a:rPr>
              <a:t>dataset</a:t>
            </a:r>
            <a:r>
              <a:rPr lang="pt-BR" sz="1600" dirty="0">
                <a:latin typeface="Gotham HTF"/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dirty="0">
                <a:latin typeface="Gotham HTF"/>
              </a:rPr>
              <a:t>Usando uma biblioteca gráfica, tente chegar a alguma conclusão sobre como os dados se relacionam.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lphaLcParenR"/>
            </a:pPr>
            <a:r>
              <a:rPr lang="pt-BR" sz="1600" dirty="0">
                <a:latin typeface="Gotham HTF"/>
              </a:rPr>
              <a:t>Use uma matriz de correlação para identificar a relação entre </a:t>
            </a:r>
            <a:r>
              <a:rPr lang="pt-BR" sz="1600">
                <a:latin typeface="Gotham HTF"/>
              </a:rPr>
              <a:t>os atributos.</a:t>
            </a:r>
            <a:endParaRPr lang="pt-BR" sz="1600" dirty="0">
              <a:latin typeface="Gotham HTF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 startAt="3"/>
            </a:pPr>
            <a:r>
              <a:rPr lang="pt-BR" sz="1600" b="0" i="0" u="none" strike="noStrike" dirty="0">
                <a:effectLst/>
                <a:latin typeface="Gotham HTF"/>
              </a:rPr>
              <a:t>Repita o exercício anterior mas com o </a:t>
            </a:r>
            <a:r>
              <a:rPr lang="pt-BR" sz="1600" b="1" i="0" u="none" strike="noStrike" dirty="0" err="1">
                <a:effectLst/>
                <a:latin typeface="Gotham HTF"/>
              </a:rPr>
              <a:t>Breast</a:t>
            </a:r>
            <a:r>
              <a:rPr lang="pt-BR" sz="1600" b="1" i="0" u="none" strike="noStrike" dirty="0">
                <a:effectLst/>
                <a:latin typeface="Gotham HTF"/>
              </a:rPr>
              <a:t> </a:t>
            </a:r>
            <a:r>
              <a:rPr lang="pt-BR" sz="1600" b="1" i="0" u="none" strike="noStrike" dirty="0" err="1">
                <a:effectLst/>
                <a:latin typeface="Gotham HTF"/>
              </a:rPr>
              <a:t>Cancer</a:t>
            </a:r>
            <a:r>
              <a:rPr lang="pt-BR" sz="1600" b="1" i="0" u="none" strike="noStrike" dirty="0">
                <a:effectLst/>
                <a:latin typeface="Gotham HTF"/>
              </a:rPr>
              <a:t> </a:t>
            </a:r>
            <a:r>
              <a:rPr lang="pt-BR" sz="1600" dirty="0">
                <a:latin typeface="Gotham HTF"/>
              </a:rPr>
              <a:t>disponível na </a:t>
            </a:r>
            <a:r>
              <a:rPr lang="pt-BR" sz="1600" dirty="0" err="1">
                <a:latin typeface="Gotham HTF"/>
              </a:rPr>
              <a:t>url</a:t>
            </a:r>
            <a:r>
              <a:rPr lang="pt-BR" sz="1600" dirty="0">
                <a:latin typeface="Gotham HTF"/>
              </a:rPr>
              <a:t> </a:t>
            </a:r>
            <a:r>
              <a:rPr lang="pt-BR" sz="1600" dirty="0">
                <a:latin typeface="Gotham HTF"/>
                <a:hlinkClick r:id="rId4"/>
              </a:rPr>
              <a:t>https://archive.ics.uci.edu/dataset/15/breast+cancer+wisconsin+original</a:t>
            </a:r>
            <a:endParaRPr lang="pt-BR" sz="1600" dirty="0">
              <a:latin typeface="Gotham HTF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 startAt="3"/>
            </a:pPr>
            <a:endParaRPr lang="pt-BR" sz="1600" dirty="0">
              <a:latin typeface="Gotham HTF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28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0">
        <p:fade/>
      </p:transition>
    </mc:Choice>
    <mc:Fallback xmlns="">
      <p:transition spd="med" advTm="1001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Flaticon.com</a:t>
            </a:r>
          </a:p>
          <a:p>
            <a:r>
              <a:rPr lang="pt-BR" sz="1200" dirty="0">
                <a:solidFill>
                  <a:srgbClr val="5F7D95"/>
                </a:solidFill>
                <a:latin typeface="Proxima Nova"/>
              </a:rPr>
              <a:t>Images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Demons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Souls: Bandai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Namco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and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Playstation</a:t>
            </a:r>
          </a:p>
          <a:p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References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Pokemon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– The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Pokemon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Company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and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Nintendo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899592" y="1072241"/>
            <a:ext cx="5256584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de problemas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Tipos de dados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Uso das bases de dados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Validação cruzada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Pré-processamento de dados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Normalização de dados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Codificação de dados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>
                <a:latin typeface="Gotham HTF Light"/>
                <a:cs typeface="Gotham HTF Light"/>
              </a:rPr>
              <a:t>Desafios de se trabalhar com dados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Overfitting</a:t>
            </a:r>
            <a:endParaRPr lang="pt-BR" sz="2000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000" dirty="0" err="1">
                <a:latin typeface="Gotham HTF Light"/>
                <a:cs typeface="Gotham HTF Light"/>
              </a:rPr>
              <a:t>Underfitting</a:t>
            </a:r>
            <a:endParaRPr lang="pt-BR" sz="2000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problemas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D70377-776F-CEED-24CD-50011DB31331}"/>
              </a:ext>
            </a:extLst>
          </p:cNvPr>
          <p:cNvSpPr txBox="1"/>
          <p:nvPr/>
        </p:nvSpPr>
        <p:spPr>
          <a:xfrm>
            <a:off x="351643" y="1629076"/>
            <a:ext cx="377916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Categórico: </a:t>
            </a:r>
            <a:r>
              <a:rPr lang="pt-BR" dirty="0">
                <a:latin typeface="Gotham HTF Light"/>
                <a:cs typeface="Gotham HTF Light"/>
              </a:rPr>
              <a:t>Para classificar os dados entre categorias.</a:t>
            </a: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692FB5-F2FD-B653-5CEA-148454389825}"/>
              </a:ext>
            </a:extLst>
          </p:cNvPr>
          <p:cNvSpPr txBox="1"/>
          <p:nvPr/>
        </p:nvSpPr>
        <p:spPr>
          <a:xfrm>
            <a:off x="4572001" y="1629076"/>
            <a:ext cx="429730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Continuo: </a:t>
            </a:r>
            <a:r>
              <a:rPr lang="pt-BR" dirty="0">
                <a:latin typeface="Gotham HTF Light"/>
                <a:cs typeface="Gotham HTF Light"/>
              </a:rPr>
              <a:t>Quando precisamos prever um valor numérico.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49304F-3979-392A-9B1A-478181D0E86C}"/>
              </a:ext>
            </a:extLst>
          </p:cNvPr>
          <p:cNvSpPr txBox="1"/>
          <p:nvPr/>
        </p:nvSpPr>
        <p:spPr>
          <a:xfrm>
            <a:off x="351643" y="908720"/>
            <a:ext cx="55165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Basicamente, existem dois tipos: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DF1E6D-6FBB-8C7A-0864-3194C963F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1" y="2740858"/>
            <a:ext cx="365779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DC1DAC-BBFF-A591-6591-F7EF3767B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40858"/>
            <a:ext cx="4364199" cy="3240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56D79FA-15D9-44D1-EF29-BD94092DAB24}"/>
              </a:ext>
            </a:extLst>
          </p:cNvPr>
          <p:cNvSpPr txBox="1"/>
          <p:nvPr/>
        </p:nvSpPr>
        <p:spPr>
          <a:xfrm>
            <a:off x="467544" y="6053226"/>
            <a:ext cx="3251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https://www.javatpoint.com/classification-algorithm-in-machine-learning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66C325-DEE7-032C-E6A0-13D151931208}"/>
              </a:ext>
            </a:extLst>
          </p:cNvPr>
          <p:cNvSpPr txBox="1"/>
          <p:nvPr/>
        </p:nvSpPr>
        <p:spPr>
          <a:xfrm>
            <a:off x="4572000" y="6053226"/>
            <a:ext cx="387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https://www.engineersgarage.com/machine-learning-algorithms-classification/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915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dados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12334CB7-6E36-5F6A-F4E7-7AB802E5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2" y="332656"/>
            <a:ext cx="7614115" cy="587273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9A0129-8373-2FD0-374E-A35788CB7115}"/>
              </a:ext>
            </a:extLst>
          </p:cNvPr>
          <p:cNvSpPr txBox="1"/>
          <p:nvPr/>
        </p:nvSpPr>
        <p:spPr>
          <a:xfrm>
            <a:off x="1043608" y="6281589"/>
            <a:ext cx="32513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Adaptado dos slides do prof. </a:t>
            </a:r>
            <a:r>
              <a:rPr lang="pt-BR" sz="1000" dirty="0" err="1"/>
              <a:t>Hellynson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3451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4B160-963B-E735-9AF9-57AE4C94F6A6}"/>
              </a:ext>
            </a:extLst>
          </p:cNvPr>
          <p:cNvSpPr txBox="1"/>
          <p:nvPr/>
        </p:nvSpPr>
        <p:spPr>
          <a:xfrm>
            <a:off x="351643" y="764704"/>
            <a:ext cx="55165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Onde conseguimos dados?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C87C3F3-77A9-4377-EDDA-0F9F99FE1DB1}"/>
              </a:ext>
            </a:extLst>
          </p:cNvPr>
          <p:cNvGrpSpPr/>
          <p:nvPr/>
        </p:nvGrpSpPr>
        <p:grpSpPr>
          <a:xfrm>
            <a:off x="400392" y="1412776"/>
            <a:ext cx="8564096" cy="1094009"/>
            <a:chOff x="400392" y="1412776"/>
            <a:chExt cx="8564096" cy="1094009"/>
          </a:xfrm>
        </p:grpSpPr>
        <p:grpSp>
          <p:nvGrpSpPr>
            <p:cNvPr id="3" name="Groupe 1">
              <a:extLst>
                <a:ext uri="{FF2B5EF4-FFF2-40B4-BE49-F238E27FC236}">
                  <a16:creationId xmlns:a16="http://schemas.microsoft.com/office/drawing/2014/main" id="{F9996AD2-FF8C-6CDC-A03D-33CC349EB077}"/>
                </a:ext>
              </a:extLst>
            </p:cNvPr>
            <p:cNvGrpSpPr/>
            <p:nvPr/>
          </p:nvGrpSpPr>
          <p:grpSpPr>
            <a:xfrm>
              <a:off x="400392" y="1458863"/>
              <a:ext cx="1583093" cy="1001834"/>
              <a:chOff x="4136627" y="2734860"/>
              <a:chExt cx="2110791" cy="1335778"/>
            </a:xfrm>
          </p:grpSpPr>
          <p:sp>
            <p:nvSpPr>
              <p:cNvPr id="4" name="Forme libre : forme 22">
                <a:extLst>
                  <a:ext uri="{FF2B5EF4-FFF2-40B4-BE49-F238E27FC236}">
                    <a16:creationId xmlns:a16="http://schemas.microsoft.com/office/drawing/2014/main" id="{841499BE-7AF0-F39B-AA0F-EEC3FB8CFFE0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2CEEDD-450E-0EE4-B2D8-7E11FA09A915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B69814-D28A-8D9F-3792-5B7BB63CEEAD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66750C-7557-DFC5-E69A-5AB90BE39618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orme libre : forme 23">
                <a:extLst>
                  <a:ext uri="{FF2B5EF4-FFF2-40B4-BE49-F238E27FC236}">
                    <a16:creationId xmlns:a16="http://schemas.microsoft.com/office/drawing/2014/main" id="{D7821D9F-9BF6-9F6B-9BF1-BFB81B523528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r>
                  <a:rPr lang="pt-BR" sz="3300">
                    <a:solidFill>
                      <a:prstClr val="white"/>
                    </a:solidFill>
                    <a:latin typeface="Calibri" panose="020F0502020204030204"/>
                  </a:rPr>
                  <a:t>01</a:t>
                </a:r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orme libre : forme 25">
                <a:extLst>
                  <a:ext uri="{FF2B5EF4-FFF2-40B4-BE49-F238E27FC236}">
                    <a16:creationId xmlns:a16="http://schemas.microsoft.com/office/drawing/2014/main" id="{63574CCF-C4F3-7B76-16A7-18D5023D7F0F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C177A781-515E-FCEF-ABDC-9227988A5858}"/>
                </a:ext>
              </a:extLst>
            </p:cNvPr>
            <p:cNvSpPr/>
            <p:nvPr/>
          </p:nvSpPr>
          <p:spPr>
            <a:xfrm>
              <a:off x="2166730" y="1412776"/>
              <a:ext cx="6797758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sz="1600" b="1" kern="0" dirty="0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UCI </a:t>
              </a:r>
              <a:r>
                <a:rPr lang="pt-BR" sz="1600" b="1" kern="0" dirty="0" err="1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Machine</a:t>
              </a:r>
              <a:r>
                <a:rPr lang="pt-BR" sz="1600" b="1" kern="0" dirty="0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 Learning </a:t>
              </a:r>
              <a:r>
                <a:rPr lang="pt-BR" sz="1600" b="1" kern="0" dirty="0" err="1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Repository</a:t>
              </a:r>
              <a:r>
                <a:rPr lang="pt-BR" sz="1600" b="1" kern="0" dirty="0">
                  <a:solidFill>
                    <a:srgbClr val="2F5597"/>
                  </a:solidFill>
                  <a:latin typeface="Gotham HTF"/>
                  <a:cs typeface="Arial" pitchFamily="34" charset="0"/>
                </a:rPr>
                <a:t>: </a:t>
              </a:r>
              <a:r>
                <a:rPr lang="pt-BR" sz="1600" b="1" kern="0" dirty="0">
                  <a:solidFill>
                    <a:srgbClr val="2F5597"/>
                  </a:solidFill>
                  <a:latin typeface="Gotham HTF"/>
                  <a:cs typeface="Arial" pitchFamily="34" charset="0"/>
                  <a:hlinkClick r:id="rId3"/>
                </a:rPr>
                <a:t>https://archive.ics.uci.edu/datasets</a:t>
              </a:r>
              <a:endParaRPr lang="pt-BR" sz="1600" b="1" kern="0" dirty="0">
                <a:solidFill>
                  <a:srgbClr val="2F5597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Coleção de </a:t>
              </a:r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datasets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da </a:t>
              </a:r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Univesidade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Irvine da California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F9E63E5-9F57-8E3F-2F23-503F56C66A45}"/>
              </a:ext>
            </a:extLst>
          </p:cNvPr>
          <p:cNvGrpSpPr/>
          <p:nvPr/>
        </p:nvGrpSpPr>
        <p:grpSpPr>
          <a:xfrm>
            <a:off x="400392" y="2684917"/>
            <a:ext cx="8316225" cy="1094009"/>
            <a:chOff x="400392" y="2673487"/>
            <a:chExt cx="8316225" cy="1094009"/>
          </a:xfrm>
        </p:grpSpPr>
        <p:grpSp>
          <p:nvGrpSpPr>
            <p:cNvPr id="11" name="Groupe 1">
              <a:extLst>
                <a:ext uri="{FF2B5EF4-FFF2-40B4-BE49-F238E27FC236}">
                  <a16:creationId xmlns:a16="http://schemas.microsoft.com/office/drawing/2014/main" id="{2DBB24F3-33DA-715C-7DA2-DF4A486DAB57}"/>
                </a:ext>
              </a:extLst>
            </p:cNvPr>
            <p:cNvGrpSpPr/>
            <p:nvPr/>
          </p:nvGrpSpPr>
          <p:grpSpPr>
            <a:xfrm>
              <a:off x="400392" y="2719575"/>
              <a:ext cx="1583093" cy="1001834"/>
              <a:chOff x="4136627" y="2734860"/>
              <a:chExt cx="2110791" cy="1335778"/>
            </a:xfrm>
          </p:grpSpPr>
          <p:sp>
            <p:nvSpPr>
              <p:cNvPr id="12" name="Forme libre : forme 22">
                <a:extLst>
                  <a:ext uri="{FF2B5EF4-FFF2-40B4-BE49-F238E27FC236}">
                    <a16:creationId xmlns:a16="http://schemas.microsoft.com/office/drawing/2014/main" id="{FD5F5A5F-2239-3116-5CBA-CE866A751BC5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DE94D13D-4D60-1961-7CC0-E8CB40B08843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20">
                <a:extLst>
                  <a:ext uri="{FF2B5EF4-FFF2-40B4-BE49-F238E27FC236}">
                    <a16:creationId xmlns:a16="http://schemas.microsoft.com/office/drawing/2014/main" id="{0CD473B3-331F-5ED1-B1B6-E96FCA2C6402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10784785-F76C-651A-C081-708B940C1359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orme libre : forme 23">
                <a:extLst>
                  <a:ext uri="{FF2B5EF4-FFF2-40B4-BE49-F238E27FC236}">
                    <a16:creationId xmlns:a16="http://schemas.microsoft.com/office/drawing/2014/main" id="{B260A78D-BBF0-8448-6482-35EB095F7D5B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r>
                  <a:rPr lang="pt-BR" sz="3300">
                    <a:solidFill>
                      <a:prstClr val="white"/>
                    </a:solidFill>
                    <a:latin typeface="Calibri" panose="020F0502020204030204"/>
                  </a:rPr>
                  <a:t>02</a:t>
                </a:r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orme libre : forme 25">
                <a:extLst>
                  <a:ext uri="{FF2B5EF4-FFF2-40B4-BE49-F238E27FC236}">
                    <a16:creationId xmlns:a16="http://schemas.microsoft.com/office/drawing/2014/main" id="{7158F742-2AA7-FE55-D8E9-E800552E3003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6" name="Rectangle 49">
              <a:extLst>
                <a:ext uri="{FF2B5EF4-FFF2-40B4-BE49-F238E27FC236}">
                  <a16:creationId xmlns:a16="http://schemas.microsoft.com/office/drawing/2014/main" id="{F5FCA7E5-62F1-0A55-8B81-E761AE5638FD}"/>
                </a:ext>
              </a:extLst>
            </p:cNvPr>
            <p:cNvSpPr/>
            <p:nvPr/>
          </p:nvSpPr>
          <p:spPr>
            <a:xfrm>
              <a:off x="2166730" y="2673487"/>
              <a:ext cx="6549887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sz="1600" b="1" kern="0" dirty="0" err="1">
                  <a:solidFill>
                    <a:srgbClr val="C55A11"/>
                  </a:solidFill>
                  <a:latin typeface="Gotham HTF"/>
                  <a:cs typeface="Arial" pitchFamily="34" charset="0"/>
                </a:rPr>
                <a:t>Kaggle</a:t>
              </a:r>
              <a:r>
                <a:rPr lang="pt-BR" sz="1600" b="1" kern="0" dirty="0">
                  <a:solidFill>
                    <a:srgbClr val="C55A11"/>
                  </a:solidFill>
                  <a:latin typeface="Gotham HTF"/>
                  <a:cs typeface="Arial" pitchFamily="34" charset="0"/>
                </a:rPr>
                <a:t>: </a:t>
              </a:r>
              <a:r>
                <a:rPr lang="pt-BR" sz="1600" b="1" kern="0" dirty="0">
                  <a:solidFill>
                    <a:srgbClr val="C55A11"/>
                  </a:solidFill>
                  <a:latin typeface="Gotham HTF"/>
                  <a:cs typeface="Arial" pitchFamily="34" charset="0"/>
                  <a:hlinkClick r:id="rId4"/>
                </a:rPr>
                <a:t>https://www.kaggle.com/</a:t>
              </a:r>
              <a:endParaRPr lang="pt-BR" sz="1600" kern="0" dirty="0">
                <a:solidFill>
                  <a:srgbClr val="C55A11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Comunidade online de cientistas de dados e desenvolvedores de modelos de </a:t>
              </a:r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Machine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Learning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FBBFD61-7B45-B91C-701D-50D47BCB5C92}"/>
              </a:ext>
            </a:extLst>
          </p:cNvPr>
          <p:cNvGrpSpPr/>
          <p:nvPr/>
        </p:nvGrpSpPr>
        <p:grpSpPr>
          <a:xfrm>
            <a:off x="400392" y="3957058"/>
            <a:ext cx="8316225" cy="1094009"/>
            <a:chOff x="400392" y="3934199"/>
            <a:chExt cx="8316225" cy="1094009"/>
          </a:xfrm>
        </p:grpSpPr>
        <p:grpSp>
          <p:nvGrpSpPr>
            <p:cNvPr id="18" name="Groupe 1">
              <a:extLst>
                <a:ext uri="{FF2B5EF4-FFF2-40B4-BE49-F238E27FC236}">
                  <a16:creationId xmlns:a16="http://schemas.microsoft.com/office/drawing/2014/main" id="{4F717821-A161-FCCD-F6C4-9AD1E85DBCA2}"/>
                </a:ext>
              </a:extLst>
            </p:cNvPr>
            <p:cNvGrpSpPr/>
            <p:nvPr/>
          </p:nvGrpSpPr>
          <p:grpSpPr>
            <a:xfrm>
              <a:off x="400392" y="3980287"/>
              <a:ext cx="1583093" cy="1001834"/>
              <a:chOff x="4136627" y="2734860"/>
              <a:chExt cx="2110791" cy="1335778"/>
            </a:xfrm>
          </p:grpSpPr>
          <p:sp>
            <p:nvSpPr>
              <p:cNvPr id="19" name="Forme libre : forme 22">
                <a:extLst>
                  <a:ext uri="{FF2B5EF4-FFF2-40B4-BE49-F238E27FC236}">
                    <a16:creationId xmlns:a16="http://schemas.microsoft.com/office/drawing/2014/main" id="{5DA69E7C-94E8-31D3-366B-8D9373DB69E4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8CF1BCD2-FBC7-396C-D8CD-C1E690CDACD5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id="{F3139D2D-486A-6B2F-F1B7-E3650B15BB95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F4E77508-CD18-DD60-3047-E11A9A2FC546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orme libre : forme 23">
                <a:extLst>
                  <a:ext uri="{FF2B5EF4-FFF2-40B4-BE49-F238E27FC236}">
                    <a16:creationId xmlns:a16="http://schemas.microsoft.com/office/drawing/2014/main" id="{0F8C5026-8707-17B7-5CF6-0D794AEAABC3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r>
                  <a:rPr lang="pt-BR" sz="3300">
                    <a:solidFill>
                      <a:prstClr val="white"/>
                    </a:solidFill>
                    <a:latin typeface="Calibri" panose="020F0502020204030204"/>
                  </a:rPr>
                  <a:t>03</a:t>
                </a:r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orme libre : forme 25">
                <a:extLst>
                  <a:ext uri="{FF2B5EF4-FFF2-40B4-BE49-F238E27FC236}">
                    <a16:creationId xmlns:a16="http://schemas.microsoft.com/office/drawing/2014/main" id="{916DCC69-A124-D9B3-7188-CEEEC8FD25DC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Rectangle 45">
              <a:extLst>
                <a:ext uri="{FF2B5EF4-FFF2-40B4-BE49-F238E27FC236}">
                  <a16:creationId xmlns:a16="http://schemas.microsoft.com/office/drawing/2014/main" id="{F5008DD2-9686-2AA8-AFA8-E4873B7119F4}"/>
                </a:ext>
              </a:extLst>
            </p:cNvPr>
            <p:cNvSpPr/>
            <p:nvPr/>
          </p:nvSpPr>
          <p:spPr>
            <a:xfrm>
              <a:off x="2166730" y="3934199"/>
              <a:ext cx="6549887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sz="1600" b="1" kern="0" dirty="0" err="1">
                  <a:solidFill>
                    <a:srgbClr val="7C7C7C"/>
                  </a:solidFill>
                  <a:latin typeface="Gotham HTF"/>
                  <a:cs typeface="Arial" pitchFamily="34" charset="0"/>
                </a:rPr>
                <a:t>Dataset</a:t>
              </a:r>
              <a:r>
                <a:rPr lang="pt-BR" sz="1600" b="1" kern="0" dirty="0">
                  <a:solidFill>
                    <a:srgbClr val="7C7C7C"/>
                  </a:solidFill>
                  <a:latin typeface="Gotham HTF"/>
                  <a:cs typeface="Arial" pitchFamily="34" charset="0"/>
                </a:rPr>
                <a:t> Search do Google: </a:t>
              </a:r>
              <a:r>
                <a:rPr lang="pt-BR" sz="1600" b="1" kern="0" dirty="0">
                  <a:solidFill>
                    <a:srgbClr val="7C7C7C"/>
                  </a:solidFill>
                  <a:latin typeface="Gotham HTF"/>
                  <a:cs typeface="Arial" pitchFamily="34" charset="0"/>
                  <a:hlinkClick r:id="rId5"/>
                </a:rPr>
                <a:t>https://datasetsearch.research.google.com/</a:t>
              </a:r>
              <a:endParaRPr lang="pt-BR" sz="1600" b="1" kern="0" dirty="0">
                <a:solidFill>
                  <a:srgbClr val="7C7C7C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Ferramenta de pesquisa de </a:t>
              </a:r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datasets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do Google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39F1710C-A05D-ADC4-C075-FBF3781E71DE}"/>
              </a:ext>
            </a:extLst>
          </p:cNvPr>
          <p:cNvGrpSpPr/>
          <p:nvPr/>
        </p:nvGrpSpPr>
        <p:grpSpPr>
          <a:xfrm>
            <a:off x="400392" y="5229200"/>
            <a:ext cx="8237690" cy="1094009"/>
            <a:chOff x="438766" y="5229200"/>
            <a:chExt cx="8237690" cy="1094009"/>
          </a:xfrm>
        </p:grpSpPr>
        <p:sp>
          <p:nvSpPr>
            <p:cNvPr id="37" name="Rectangle 45">
              <a:extLst>
                <a:ext uri="{FF2B5EF4-FFF2-40B4-BE49-F238E27FC236}">
                  <a16:creationId xmlns:a16="http://schemas.microsoft.com/office/drawing/2014/main" id="{A7277F3E-954A-29F0-235C-4888E0B31614}"/>
                </a:ext>
              </a:extLst>
            </p:cNvPr>
            <p:cNvSpPr/>
            <p:nvPr/>
          </p:nvSpPr>
          <p:spPr>
            <a:xfrm>
              <a:off x="2126569" y="5229200"/>
              <a:ext cx="6549887" cy="1094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r>
                <a:rPr lang="pt-BR" sz="1600" b="1" kern="0" dirty="0">
                  <a:solidFill>
                    <a:srgbClr val="BF9000"/>
                  </a:solidFill>
                  <a:latin typeface="Gotham HTF"/>
                  <a:cs typeface="Arial" pitchFamily="34" charset="0"/>
                </a:rPr>
                <a:t>Base de Dados: </a:t>
              </a:r>
              <a:r>
                <a:rPr lang="pt-BR" sz="1600" b="1" kern="0" dirty="0">
                  <a:solidFill>
                    <a:srgbClr val="7C7C7C"/>
                  </a:solidFill>
                  <a:latin typeface="Gotham HTF"/>
                  <a:cs typeface="Arial" pitchFamily="34" charset="0"/>
                  <a:hlinkClick r:id="rId6"/>
                </a:rPr>
                <a:t>https://basedosdados.org/</a:t>
              </a:r>
              <a:endParaRPr lang="pt-BR" sz="1600" b="1" kern="0" dirty="0">
                <a:solidFill>
                  <a:srgbClr val="7C7C7C"/>
                </a:solidFill>
                <a:latin typeface="Gotham HTF"/>
                <a:cs typeface="Arial" pitchFamily="34" charset="0"/>
              </a:endParaRPr>
            </a:p>
            <a:p>
              <a:pPr defTabSz="685800"/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Catalago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cooperativo e open </a:t>
              </a:r>
              <a:r>
                <a:rPr lang="pt-BR" sz="1600" kern="0" dirty="0" err="1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source</a:t>
              </a:r>
              <a:r>
                <a:rPr lang="pt-BR" sz="1600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 para bases de dados</a:t>
              </a:r>
            </a:p>
          </p:txBody>
        </p:sp>
        <p:grpSp>
          <p:nvGrpSpPr>
            <p:cNvPr id="38" name="Groupe 1">
              <a:extLst>
                <a:ext uri="{FF2B5EF4-FFF2-40B4-BE49-F238E27FC236}">
                  <a16:creationId xmlns:a16="http://schemas.microsoft.com/office/drawing/2014/main" id="{C5C60C25-D9E2-BCE9-7B4E-DEA08E7709BC}"/>
                </a:ext>
              </a:extLst>
            </p:cNvPr>
            <p:cNvGrpSpPr/>
            <p:nvPr/>
          </p:nvGrpSpPr>
          <p:grpSpPr>
            <a:xfrm>
              <a:off x="438766" y="5301876"/>
              <a:ext cx="1583093" cy="1001834"/>
              <a:chOff x="4136627" y="2734860"/>
              <a:chExt cx="2110791" cy="1335778"/>
            </a:xfrm>
          </p:grpSpPr>
          <p:sp>
            <p:nvSpPr>
              <p:cNvPr id="39" name="Forme libre : forme 22">
                <a:extLst>
                  <a:ext uri="{FF2B5EF4-FFF2-40B4-BE49-F238E27FC236}">
                    <a16:creationId xmlns:a16="http://schemas.microsoft.com/office/drawing/2014/main" id="{95C1CC58-53FA-F61F-6E8C-8099CDD8F44D}"/>
                  </a:ext>
                </a:extLst>
              </p:cNvPr>
              <p:cNvSpPr/>
              <p:nvPr/>
            </p:nvSpPr>
            <p:spPr>
              <a:xfrm flipH="1">
                <a:off x="4136627" y="2734860"/>
                <a:ext cx="1817867" cy="1318520"/>
              </a:xfrm>
              <a:custGeom>
                <a:avLst/>
                <a:gdLst>
                  <a:gd name="connsiteX0" fmla="*/ 1168903 w 1817867"/>
                  <a:gd name="connsiteY0" fmla="*/ 0 h 1318520"/>
                  <a:gd name="connsiteX1" fmla="*/ 1168897 w 1817867"/>
                  <a:gd name="connsiteY1" fmla="*/ 5 h 1318520"/>
                  <a:gd name="connsiteX2" fmla="*/ 1164494 w 1817867"/>
                  <a:gd name="connsiteY2" fmla="*/ 5 h 1318520"/>
                  <a:gd name="connsiteX3" fmla="*/ 1163518 w 1817867"/>
                  <a:gd name="connsiteY3" fmla="*/ 4367 h 1318520"/>
                  <a:gd name="connsiteX4" fmla="*/ 941742 w 1817867"/>
                  <a:gd name="connsiteY4" fmla="*/ 184223 h 1318520"/>
                  <a:gd name="connsiteX5" fmla="*/ 240301 w 1817867"/>
                  <a:gd name="connsiteY5" fmla="*/ 184223 h 1318520"/>
                  <a:gd name="connsiteX6" fmla="*/ 0 w 1817867"/>
                  <a:gd name="connsiteY6" fmla="*/ 1318520 h 1318520"/>
                  <a:gd name="connsiteX7" fmla="*/ 1498589 w 1817867"/>
                  <a:gd name="connsiteY7" fmla="*/ 1318520 h 1318520"/>
                  <a:gd name="connsiteX8" fmla="*/ 1498589 w 1817867"/>
                  <a:gd name="connsiteY8" fmla="*/ 1318519 h 1318520"/>
                  <a:gd name="connsiteX9" fmla="*/ 1554139 w 1817867"/>
                  <a:gd name="connsiteY9" fmla="*/ 1318519 h 1318520"/>
                  <a:gd name="connsiteX10" fmla="*/ 1817867 w 1817867"/>
                  <a:gd name="connsiteY10" fmla="*/ 139977 h 1318520"/>
                  <a:gd name="connsiteX11" fmla="*/ 1681103 w 1817867"/>
                  <a:gd name="connsiteY11" fmla="*/ 5 h 1318520"/>
                  <a:gd name="connsiteX12" fmla="*/ 1168903 w 1817867"/>
                  <a:gd name="connsiteY12" fmla="*/ 5 h 131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7867" h="1318520">
                    <a:moveTo>
                      <a:pt x="1168903" y="0"/>
                    </a:moveTo>
                    <a:lnTo>
                      <a:pt x="1168897" y="5"/>
                    </a:lnTo>
                    <a:lnTo>
                      <a:pt x="1164494" y="5"/>
                    </a:lnTo>
                    <a:lnTo>
                      <a:pt x="1163518" y="4367"/>
                    </a:lnTo>
                    <a:lnTo>
                      <a:pt x="941742" y="184223"/>
                    </a:lnTo>
                    <a:lnTo>
                      <a:pt x="240301" y="184223"/>
                    </a:lnTo>
                    <a:lnTo>
                      <a:pt x="0" y="1318520"/>
                    </a:lnTo>
                    <a:lnTo>
                      <a:pt x="1498589" y="1318520"/>
                    </a:lnTo>
                    <a:lnTo>
                      <a:pt x="1498589" y="1318519"/>
                    </a:lnTo>
                    <a:lnTo>
                      <a:pt x="1554139" y="1318519"/>
                    </a:lnTo>
                    <a:lnTo>
                      <a:pt x="1817867" y="139977"/>
                    </a:lnTo>
                    <a:lnTo>
                      <a:pt x="1681103" y="5"/>
                    </a:lnTo>
                    <a:lnTo>
                      <a:pt x="1168903" y="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D86A81EB-783C-62BE-BEF3-E9143779CF61}"/>
                  </a:ext>
                </a:extLst>
              </p:cNvPr>
              <p:cNvSpPr/>
              <p:nvPr/>
            </p:nvSpPr>
            <p:spPr>
              <a:xfrm>
                <a:off x="4398229" y="3111690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Rectangle 5">
                <a:extLst>
                  <a:ext uri="{FF2B5EF4-FFF2-40B4-BE49-F238E27FC236}">
                    <a16:creationId xmlns:a16="http://schemas.microsoft.com/office/drawing/2014/main" id="{643BC4F9-F54B-2E98-80D5-AC442E31F4BA}"/>
                  </a:ext>
                </a:extLst>
              </p:cNvPr>
              <p:cNvSpPr/>
              <p:nvPr/>
            </p:nvSpPr>
            <p:spPr>
              <a:xfrm rot="335292">
                <a:off x="4468035" y="3042682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Rectangle 6">
                <a:extLst>
                  <a:ext uri="{FF2B5EF4-FFF2-40B4-BE49-F238E27FC236}">
                    <a16:creationId xmlns:a16="http://schemas.microsoft.com/office/drawing/2014/main" id="{47392A19-2262-DC99-C0C4-F0BBC9A57A8A}"/>
                  </a:ext>
                </a:extLst>
              </p:cNvPr>
              <p:cNvSpPr/>
              <p:nvPr/>
            </p:nvSpPr>
            <p:spPr>
              <a:xfrm rot="775497">
                <a:off x="4540330" y="2965048"/>
                <a:ext cx="1405719" cy="941695"/>
              </a:xfrm>
              <a:prstGeom prst="rect">
                <a:avLst/>
              </a:prstGeom>
              <a:solidFill>
                <a:srgbClr val="F2F2F2"/>
              </a:solidFill>
              <a:ln w="3175"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orme libre : forme 23">
                <a:extLst>
                  <a:ext uri="{FF2B5EF4-FFF2-40B4-BE49-F238E27FC236}">
                    <a16:creationId xmlns:a16="http://schemas.microsoft.com/office/drawing/2014/main" id="{8F155753-9B16-932B-0F09-5F7229A1BE95}"/>
                  </a:ext>
                </a:extLst>
              </p:cNvPr>
              <p:cNvSpPr/>
              <p:nvPr/>
            </p:nvSpPr>
            <p:spPr>
              <a:xfrm>
                <a:off x="4398229" y="2838375"/>
                <a:ext cx="1849189" cy="1232263"/>
              </a:xfrm>
              <a:custGeom>
                <a:avLst/>
                <a:gdLst>
                  <a:gd name="connsiteX0" fmla="*/ 1168903 w 1849189"/>
                  <a:gd name="connsiteY0" fmla="*/ 0 h 1232263"/>
                  <a:gd name="connsiteX1" fmla="*/ 1168903 w 1849189"/>
                  <a:gd name="connsiteY1" fmla="*/ 4 h 1232263"/>
                  <a:gd name="connsiteX2" fmla="*/ 1849189 w 1849189"/>
                  <a:gd name="connsiteY2" fmla="*/ 4 h 1232263"/>
                  <a:gd name="connsiteX3" fmla="*/ 1554139 w 1849189"/>
                  <a:gd name="connsiteY3" fmla="*/ 1232262 h 1232263"/>
                  <a:gd name="connsiteX4" fmla="*/ 1514310 w 1849189"/>
                  <a:gd name="connsiteY4" fmla="*/ 1232262 h 1232263"/>
                  <a:gd name="connsiteX5" fmla="*/ 1514310 w 1849189"/>
                  <a:gd name="connsiteY5" fmla="*/ 1232263 h 1232263"/>
                  <a:gd name="connsiteX6" fmla="*/ 0 w 1849189"/>
                  <a:gd name="connsiteY6" fmla="*/ 1232263 h 1232263"/>
                  <a:gd name="connsiteX7" fmla="*/ 224580 w 1849189"/>
                  <a:gd name="connsiteY7" fmla="*/ 172171 h 1232263"/>
                  <a:gd name="connsiteX8" fmla="*/ 1123271 w 1849189"/>
                  <a:gd name="connsiteY8" fmla="*/ 172171 h 1232263"/>
                  <a:gd name="connsiteX9" fmla="*/ 1123271 w 1849189"/>
                  <a:gd name="connsiteY9" fmla="*/ 172170 h 1232263"/>
                  <a:gd name="connsiteX10" fmla="*/ 941742 w 1849189"/>
                  <a:gd name="connsiteY10" fmla="*/ 172170 h 1232263"/>
                  <a:gd name="connsiteX11" fmla="*/ 1163518 w 1849189"/>
                  <a:gd name="connsiteY11" fmla="*/ 4082 h 1232263"/>
                  <a:gd name="connsiteX12" fmla="*/ 1164494 w 1849189"/>
                  <a:gd name="connsiteY12" fmla="*/ 4 h 1232263"/>
                  <a:gd name="connsiteX13" fmla="*/ 1168898 w 1849189"/>
                  <a:gd name="connsiteY13" fmla="*/ 4 h 123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9189" h="1232263">
                    <a:moveTo>
                      <a:pt x="1168903" y="0"/>
                    </a:moveTo>
                    <a:lnTo>
                      <a:pt x="1168903" y="4"/>
                    </a:lnTo>
                    <a:lnTo>
                      <a:pt x="1849189" y="4"/>
                    </a:lnTo>
                    <a:lnTo>
                      <a:pt x="1554139" y="1232262"/>
                    </a:lnTo>
                    <a:lnTo>
                      <a:pt x="1514310" y="1232262"/>
                    </a:lnTo>
                    <a:lnTo>
                      <a:pt x="1514310" y="1232263"/>
                    </a:lnTo>
                    <a:lnTo>
                      <a:pt x="0" y="1232263"/>
                    </a:lnTo>
                    <a:lnTo>
                      <a:pt x="224580" y="172171"/>
                    </a:lnTo>
                    <a:lnTo>
                      <a:pt x="1123271" y="172171"/>
                    </a:lnTo>
                    <a:lnTo>
                      <a:pt x="1123271" y="172170"/>
                    </a:lnTo>
                    <a:lnTo>
                      <a:pt x="941742" y="172170"/>
                    </a:lnTo>
                    <a:lnTo>
                      <a:pt x="1163518" y="4082"/>
                    </a:lnTo>
                    <a:lnTo>
                      <a:pt x="1164494" y="4"/>
                    </a:lnTo>
                    <a:lnTo>
                      <a:pt x="1168898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r>
                  <a:rPr lang="pt-BR" sz="3300">
                    <a:solidFill>
                      <a:prstClr val="white"/>
                    </a:solidFill>
                    <a:latin typeface="Calibri" panose="020F0502020204030204"/>
                  </a:rPr>
                  <a:t>04</a:t>
                </a:r>
                <a:endParaRPr lang="pt-BR" sz="33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orme libre : forme 25">
                <a:extLst>
                  <a:ext uri="{FF2B5EF4-FFF2-40B4-BE49-F238E27FC236}">
                    <a16:creationId xmlns:a16="http://schemas.microsoft.com/office/drawing/2014/main" id="{7737F36A-8E92-3E07-D87F-AC96F65F5C03}"/>
                  </a:ext>
                </a:extLst>
              </p:cNvPr>
              <p:cNvSpPr/>
              <p:nvPr/>
            </p:nvSpPr>
            <p:spPr>
              <a:xfrm>
                <a:off x="4398229" y="3713721"/>
                <a:ext cx="1635329" cy="356915"/>
              </a:xfrm>
              <a:custGeom>
                <a:avLst/>
                <a:gdLst>
                  <a:gd name="connsiteX0" fmla="*/ 1639597 w 1639597"/>
                  <a:gd name="connsiteY0" fmla="*/ 0 h 356915"/>
                  <a:gd name="connsiteX1" fmla="*/ 1554137 w 1639597"/>
                  <a:gd name="connsiteY1" fmla="*/ 356915 h 356915"/>
                  <a:gd name="connsiteX2" fmla="*/ 0 w 1639597"/>
                  <a:gd name="connsiteY2" fmla="*/ 356915 h 35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97" h="356915">
                    <a:moveTo>
                      <a:pt x="1639597" y="0"/>
                    </a:moveTo>
                    <a:lnTo>
                      <a:pt x="1554137" y="356915"/>
                    </a:lnTo>
                    <a:lnTo>
                      <a:pt x="0" y="35691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pt-BR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7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4B160-963B-E735-9AF9-57AE4C94F6A6}"/>
              </a:ext>
            </a:extLst>
          </p:cNvPr>
          <p:cNvSpPr txBox="1"/>
          <p:nvPr/>
        </p:nvSpPr>
        <p:spPr>
          <a:xfrm>
            <a:off x="4572000" y="1052736"/>
            <a:ext cx="4320480" cy="262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Gotham HTF Light"/>
                <a:cs typeface="Gotham HTF Light"/>
              </a:rPr>
              <a:t>Normalmente usamos de </a:t>
            </a:r>
            <a:r>
              <a:rPr lang="pt-BR" sz="3200" b="1" dirty="0">
                <a:solidFill>
                  <a:srgbClr val="ED265B"/>
                </a:solidFill>
                <a:latin typeface="Gotham HTF Light"/>
                <a:cs typeface="Gotham HTF Light"/>
              </a:rPr>
              <a:t>70% a 80% </a:t>
            </a:r>
            <a:r>
              <a:rPr lang="pt-BR" sz="2400" dirty="0">
                <a:latin typeface="Gotham HTF Light"/>
                <a:cs typeface="Gotham HTF Light"/>
              </a:rPr>
              <a:t>dos dados da base como </a:t>
            </a:r>
            <a:r>
              <a:rPr lang="pt-BR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treinamento</a:t>
            </a:r>
            <a:r>
              <a:rPr lang="pt-BR" sz="2400" dirty="0">
                <a:latin typeface="Gotham HTF Light"/>
                <a:cs typeface="Gotham HTF Light"/>
              </a:rPr>
              <a:t> e o restante para </a:t>
            </a:r>
            <a:r>
              <a:rPr lang="pt-BR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teste</a:t>
            </a:r>
            <a:r>
              <a:rPr lang="pt-BR" sz="2400" dirty="0">
                <a:latin typeface="Gotham HTF Light"/>
                <a:cs typeface="Gotham HTF Light"/>
              </a:rPr>
              <a:t> do modelo.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AAF7E24C-698D-DCC6-1744-F57E7726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92454"/>
            <a:ext cx="3384917" cy="52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A35EC33-B397-7029-7D00-76373EF754BD}"/>
              </a:ext>
            </a:extLst>
          </p:cNvPr>
          <p:cNvGrpSpPr/>
          <p:nvPr/>
        </p:nvGrpSpPr>
        <p:grpSpPr>
          <a:xfrm>
            <a:off x="251520" y="992454"/>
            <a:ext cx="8640960" cy="5244858"/>
            <a:chOff x="251520" y="992454"/>
            <a:chExt cx="8640960" cy="524485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74B160-963B-E735-9AF9-57AE4C94F6A6}"/>
                </a:ext>
              </a:extLst>
            </p:cNvPr>
            <p:cNvSpPr txBox="1"/>
            <p:nvPr/>
          </p:nvSpPr>
          <p:spPr>
            <a:xfrm>
              <a:off x="4572000" y="1052736"/>
              <a:ext cx="4320480" cy="2620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2400" dirty="0">
                  <a:latin typeface="Gotham HTF Light"/>
                  <a:cs typeface="Gotham HTF Light"/>
                </a:rPr>
                <a:t>Normalmente usamos de </a:t>
              </a:r>
              <a:r>
                <a:rPr lang="pt-BR" sz="3200" b="1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70% a 80% </a:t>
              </a:r>
              <a:r>
                <a:rPr lang="pt-BR" sz="2400" dirty="0">
                  <a:latin typeface="Gotham HTF Light"/>
                  <a:cs typeface="Gotham HTF Light"/>
                </a:rPr>
                <a:t>dos dados da base como </a:t>
              </a:r>
              <a:r>
                <a:rPr lang="pt-BR" sz="2400" b="1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treinamento</a:t>
              </a:r>
              <a:r>
                <a:rPr lang="pt-BR" sz="2400" dirty="0">
                  <a:latin typeface="Gotham HTF Light"/>
                  <a:cs typeface="Gotham HTF Light"/>
                </a:rPr>
                <a:t> e o restante para </a:t>
              </a:r>
              <a:r>
                <a:rPr lang="pt-BR" sz="2400" b="1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teste</a:t>
              </a:r>
              <a:r>
                <a:rPr lang="pt-BR" sz="2400" dirty="0">
                  <a:latin typeface="Gotham HTF Light"/>
                  <a:cs typeface="Gotham HTF Light"/>
                </a:rPr>
                <a:t> do modelo.</a:t>
              </a: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342A2466-178E-ADAC-ABC3-2D8E0CCC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992454"/>
              <a:ext cx="3384917" cy="5244858"/>
            </a:xfrm>
            <a:prstGeom prst="rect">
              <a:avLst/>
            </a:prstGeom>
          </p:spPr>
        </p:pic>
        <p:cxnSp>
          <p:nvCxnSpPr>
            <p:cNvPr id="4" name="Conector: Angulado 3">
              <a:extLst>
                <a:ext uri="{FF2B5EF4-FFF2-40B4-BE49-F238E27FC236}">
                  <a16:creationId xmlns:a16="http://schemas.microsoft.com/office/drawing/2014/main" id="{1CB4EC91-C027-03C6-D10C-82BD756CF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824" y="3573016"/>
              <a:ext cx="2016224" cy="1944216"/>
            </a:xfrm>
            <a:prstGeom prst="bentConnector3">
              <a:avLst>
                <a:gd name="adj1" fmla="val 9978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: Angulado 7">
              <a:extLst>
                <a:ext uri="{FF2B5EF4-FFF2-40B4-BE49-F238E27FC236}">
                  <a16:creationId xmlns:a16="http://schemas.microsoft.com/office/drawing/2014/main" id="{9AF93A26-8128-E940-66FF-BBD2E040BD24}"/>
                </a:ext>
              </a:extLst>
            </p:cNvPr>
            <p:cNvCxnSpPr>
              <a:cxnSpLocks/>
            </p:cNvCxnSpPr>
            <p:nvPr/>
          </p:nvCxnSpPr>
          <p:spPr>
            <a:xfrm>
              <a:off x="3636437" y="2564904"/>
              <a:ext cx="1007571" cy="360040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32B5A97-20C2-B044-86EB-7D191A99990F}"/>
              </a:ext>
            </a:extLst>
          </p:cNvPr>
          <p:cNvSpPr txBox="1"/>
          <p:nvPr/>
        </p:nvSpPr>
        <p:spPr>
          <a:xfrm>
            <a:off x="5393906" y="4349213"/>
            <a:ext cx="316835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Gotham HTF Light"/>
                <a:cs typeface="Gotham HTF Light"/>
              </a:rPr>
              <a:t>Conhecido também como </a:t>
            </a:r>
            <a:r>
              <a:rPr lang="pt-BR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Técnica </a:t>
            </a:r>
            <a:r>
              <a:rPr lang="pt-BR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Holdout</a:t>
            </a:r>
            <a:r>
              <a:rPr lang="pt-BR" sz="2400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48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das bases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8ED59-CC46-7921-F7FE-CCE0813DF7DE}"/>
              </a:ext>
            </a:extLst>
          </p:cNvPr>
          <p:cNvSpPr/>
          <p:nvPr/>
        </p:nvSpPr>
        <p:spPr>
          <a:xfrm>
            <a:off x="539552" y="1412776"/>
            <a:ext cx="8136904" cy="792088"/>
          </a:xfrm>
          <a:prstGeom prst="rect">
            <a:avLst/>
          </a:prstGeom>
          <a:solidFill>
            <a:srgbClr val="ED26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Dataset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957DAEC-0E53-9801-2A71-F82B47D1B1CB}"/>
              </a:ext>
            </a:extLst>
          </p:cNvPr>
          <p:cNvGrpSpPr/>
          <p:nvPr/>
        </p:nvGrpSpPr>
        <p:grpSpPr>
          <a:xfrm>
            <a:off x="539552" y="2960948"/>
            <a:ext cx="8136904" cy="792088"/>
            <a:chOff x="611560" y="2636912"/>
            <a:chExt cx="8136904" cy="79208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76B3109-E1A3-1AD9-EB01-BAC1F1430C42}"/>
                </a:ext>
              </a:extLst>
            </p:cNvPr>
            <p:cNvSpPr/>
            <p:nvPr/>
          </p:nvSpPr>
          <p:spPr>
            <a:xfrm>
              <a:off x="611560" y="2636912"/>
              <a:ext cx="5688632" cy="79208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Treino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2CB3BFA-6328-3E72-145F-B6762EC09F7D}"/>
                </a:ext>
              </a:extLst>
            </p:cNvPr>
            <p:cNvSpPr/>
            <p:nvPr/>
          </p:nvSpPr>
          <p:spPr>
            <a:xfrm>
              <a:off x="6300192" y="2636912"/>
              <a:ext cx="2448272" cy="79208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Teste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25F9295-D233-ED70-D659-50E9643B1715}"/>
              </a:ext>
            </a:extLst>
          </p:cNvPr>
          <p:cNvGrpSpPr/>
          <p:nvPr/>
        </p:nvGrpSpPr>
        <p:grpSpPr>
          <a:xfrm>
            <a:off x="544826" y="4509120"/>
            <a:ext cx="5683358" cy="792088"/>
            <a:chOff x="544826" y="4293096"/>
            <a:chExt cx="5683358" cy="792088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C8898BA-BA86-0652-816D-136F4277C00F}"/>
                </a:ext>
              </a:extLst>
            </p:cNvPr>
            <p:cNvSpPr/>
            <p:nvPr/>
          </p:nvSpPr>
          <p:spPr>
            <a:xfrm>
              <a:off x="544826" y="4293096"/>
              <a:ext cx="4387214" cy="79208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Treino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5E9B410-FBD3-A58C-0254-D7424D261D20}"/>
                </a:ext>
              </a:extLst>
            </p:cNvPr>
            <p:cNvSpPr/>
            <p:nvPr/>
          </p:nvSpPr>
          <p:spPr>
            <a:xfrm>
              <a:off x="4932040" y="4293096"/>
              <a:ext cx="1296144" cy="7920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Validação</a:t>
              </a:r>
            </a:p>
          </p:txBody>
        </p:sp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22F18669-AC43-8E77-3527-6AD474D04E8B}"/>
              </a:ext>
            </a:extLst>
          </p:cNvPr>
          <p:cNvSpPr/>
          <p:nvPr/>
        </p:nvSpPr>
        <p:spPr>
          <a:xfrm>
            <a:off x="2843808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E52F5EF-CBAC-DA69-2BFF-4DB063251F09}"/>
              </a:ext>
            </a:extLst>
          </p:cNvPr>
          <p:cNvSpPr/>
          <p:nvPr/>
        </p:nvSpPr>
        <p:spPr>
          <a:xfrm>
            <a:off x="2843808" y="3789040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21327EE-5002-AF52-E7A8-A863C84EAB2B}"/>
              </a:ext>
            </a:extLst>
          </p:cNvPr>
          <p:cNvSpPr/>
          <p:nvPr/>
        </p:nvSpPr>
        <p:spPr>
          <a:xfrm>
            <a:off x="7200292" y="2240158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FE87A8E3-CF43-2399-CCC3-D2BDB933CD4C}"/>
              </a:ext>
            </a:extLst>
          </p:cNvPr>
          <p:cNvSpPr/>
          <p:nvPr/>
        </p:nvSpPr>
        <p:spPr>
          <a:xfrm>
            <a:off x="5364088" y="3789040"/>
            <a:ext cx="504056" cy="684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7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COLOR_TAG" val="#4472C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11979</TotalTime>
  <Words>1808</Words>
  <Application>Microsoft Office PowerPoint</Application>
  <PresentationFormat>Apresentação na tela (4:3)</PresentationFormat>
  <Paragraphs>415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598</cp:revision>
  <dcterms:created xsi:type="dcterms:W3CDTF">2018-08-18T04:32:45Z</dcterms:created>
  <dcterms:modified xsi:type="dcterms:W3CDTF">2023-06-14T15:05:17Z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